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3" ContentType="audio/m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60" r:id="rId4"/>
    <p:sldId id="261" r:id="rId5"/>
    <p:sldId id="265" r:id="rId6"/>
    <p:sldId id="266" r:id="rId7"/>
    <p:sldId id="271" r:id="rId8"/>
    <p:sldId id="272" r:id="rId9"/>
    <p:sldId id="274" r:id="rId10"/>
    <p:sldId id="275" r:id="rId11"/>
    <p:sldId id="276" r:id="rId12"/>
    <p:sldId id="278" r:id="rId13"/>
    <p:sldId id="277" r:id="rId14"/>
    <p:sldId id="279" r:id="rId15"/>
    <p:sldId id="270" r:id="rId1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719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8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5.jpeg>
</file>

<file path=ppt/media/image6.jpeg>
</file>

<file path=ppt/media/image7.jpeg>
</file>

<file path=ppt/media/image8.png>
</file>

<file path=ppt/media/image9.png>
</file>

<file path=ppt/media/media1.wav>
</file>

<file path=ppt/media/media10.wav>
</file>

<file path=ppt/media/media11.wav>
</file>

<file path=ppt/media/media12.wav>
</file>

<file path=ppt/media/media13.wav>
</file>

<file path=ppt/media/media14.wav>
</file>

<file path=ppt/media/media15.mp3>
</file>

<file path=ppt/media/media2.wav>
</file>

<file path=ppt/media/media3.m4a>
</file>

<file path=ppt/media/media4.wav>
</file>

<file path=ppt/media/media5.wav>
</file>

<file path=ppt/media/media6.wav>
</file>

<file path=ppt/media/media7.wav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47A89D-9AAB-438C-9B1B-6D39494AEB95}" type="datetimeFigureOut">
              <a:rPr lang="ru-RU" smtClean="0"/>
              <a:t>22.04.2024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6BF91F-FFE7-488F-A7AF-46B2527687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5759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545398-4294-AFB2-B90E-A7F578077B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D7C5A40-BF45-8A29-A8CF-5AF2F651F2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EF3D492-155B-D80A-EFAA-D936961F95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87E29-85AB-4AE2-9C7B-714D45DCE4DF}" type="datetime1">
              <a:rPr lang="ru-RU" smtClean="0"/>
              <a:t>22.04.2024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11D6A88-A4B0-F391-3FC7-ED6870659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A3F7A86-40CD-B57A-DCDF-6AE855E42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95382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098ACB4-3866-08C5-F537-6323543AB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22B562A-307C-951B-9140-39BAC60A0F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2B3E737-D33D-815B-1B82-F4B8859FC6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72850-4957-44E3-8E9C-0C563A4B9799}" type="datetime1">
              <a:rPr lang="ru-RU" smtClean="0"/>
              <a:t>22.04.2024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FDA8EE4-FB5D-4075-93FA-3B03C4C430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CE7DAE8-A262-4296-7E3F-AF6162325E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35418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EF995E95-1897-ABCD-5170-703D374593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ADBC4B2-0751-8500-BEAA-FE86FEFD38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074C7E2-47AB-98CA-9C32-3A139AA3CC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E1FA19-8A58-4B19-B03C-849E8C8F017F}" type="datetime1">
              <a:rPr lang="ru-RU" smtClean="0"/>
              <a:t>22.04.2024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7E61901-5EC4-E0B6-9EC7-F16AF1524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9BF6328-9A2A-9C25-9934-8FC4D2AA1C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11089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53391C-0971-8806-8D07-521044729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4FBD145-3F95-2B05-E829-4A18DE53D0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6F2D1C3-8472-2398-3256-62A0E3C92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640C4-3187-48D3-93FA-4BD306D7991A}" type="datetime1">
              <a:rPr lang="ru-RU" smtClean="0"/>
              <a:t>22.04.2024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8FAC27-F30A-FE4D-B2A3-FD9085689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666D562-9E5F-724E-0402-DDE8EEA00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42761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689D81C-702C-1A56-293D-5B53E16036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652B4CF-3D74-9DCF-31BD-8CAF8D10F1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E2099B1-60B8-B07D-0756-E1A8040BD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9A18F-6F59-4CF7-98A6-35A0630F9250}" type="datetime1">
              <a:rPr lang="ru-RU" smtClean="0"/>
              <a:t>22.04.2024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B808890-27B5-5DB1-0B96-2F9DFEA22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5233C4F-6ADD-894B-6F9D-EC00B315C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32074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6709B1-0709-C438-A9CB-4B1C8E6AB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2F13CDA-6951-CFD1-7A1E-9549E5902C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E9C0860-73CD-942A-B6C7-C98081A7FC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CCB3A85-B9CB-441D-59A0-AB3AFF52F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11B56B-A3C4-4355-8B53-FE77E8DCEAE5}" type="datetime1">
              <a:rPr lang="ru-RU" smtClean="0"/>
              <a:t>22.04.2024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D4DD233-2E13-4A9E-92B5-5D190534B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811E418-1D3B-A824-504A-6AA79ACCA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5842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FB1512-DFA5-0248-D232-9A0E8E4E8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6A140DE-69C0-4D7B-E9CB-D5C826816F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D8CD703-B10D-BFD2-F67E-610DD51557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23E81E5-473C-B4BB-0EEB-C08EDC6868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431937C-7377-DCBA-58F4-D0BEB6164D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B657FAD0-0D71-DD5E-D0CD-DF261EF5C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D2F63-3489-4136-998D-87D6860B92AC}" type="datetime1">
              <a:rPr lang="ru-RU" smtClean="0"/>
              <a:t>22.04.2024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7CB4EABA-D777-E35B-C546-2850B3B9C1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E0A8E4D6-75CA-A0AC-9BA0-9C47E8DDE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64364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364464-9E25-09B7-AE74-F6995F696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5EE9ACE0-5612-22F0-C077-60453534B5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6F1CC-0DE7-4C27-9E58-5751F6C5C016}" type="datetime1">
              <a:rPr lang="ru-RU" smtClean="0"/>
              <a:t>22.04.2024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00192D8-F4B2-4320-22B5-271C39F12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6E6262D-6AF8-4599-01E8-09F52E772E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45175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03AF9868-EF43-EC63-2DCC-9AF839F89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CC80E-88D1-4745-8F91-4D3C7C98108B}" type="datetime1">
              <a:rPr lang="ru-RU" smtClean="0"/>
              <a:t>22.04.2024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337EDD04-9039-4C9A-619D-6CBCBD2A9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69ADFDE-4044-49A5-4641-B3A21F2D3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49630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DE6027-7962-84B0-9668-ED28EA422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CEDF7DE-CEA1-4802-EF77-D6536E7C2B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CAA6F28-750C-B901-35BF-7122B11B81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FB74877-1B9E-B65B-8B4B-E1D45AB3E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2FB93-4CF1-456C-9C1D-3A21E790B685}" type="datetime1">
              <a:rPr lang="ru-RU" smtClean="0"/>
              <a:t>22.04.2024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1D07E80-B049-5016-1156-9BA3F9C8E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7FB1FBE-A0DC-C8B9-C49D-4DA94750C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758258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9CDA0CA-C9BC-1CA6-770E-541DB064E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66CBAE33-FE69-3AD2-57A9-E83E0E44D9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73143B8-6A01-C540-851A-E91EB8E208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1B0057B-30D6-3862-857A-75F1C24C8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3ED9F-F9E8-4FC2-80D3-64AEC0596F28}" type="datetime1">
              <a:rPr lang="ru-RU" smtClean="0"/>
              <a:t>22.04.2024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00BAA0F-86C8-A06B-2FFA-360A04EEA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7289BD7-1D7E-F78B-768C-E50B9FF03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03510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3BE90A-E86E-6CDC-382A-92C1AC819C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B5138B2-E1BC-0AE2-5496-45D002B9CC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9A186E7-DB71-EE35-14DC-0DB9C458E6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8F5EEB-9050-4260-966A-EBC879BD0E4B}" type="datetime1">
              <a:rPr lang="ru-RU" smtClean="0"/>
              <a:t>22.04.2024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D0F506E-8574-13C4-4580-D5D4015BC0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EB3CF05-34DA-8E48-D835-9E83C07448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6D2F52-31FE-466B-94A9-682D9AD345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75882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wav"/><Relationship Id="rId1" Type="http://schemas.microsoft.com/office/2007/relationships/media" Target="../media/media10.wav"/><Relationship Id="rId6" Type="http://schemas.openxmlformats.org/officeDocument/2006/relationships/image" Target="../media/image1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wav"/><Relationship Id="rId1" Type="http://schemas.microsoft.com/office/2007/relationships/media" Target="../media/media11.wav"/><Relationship Id="rId5" Type="http://schemas.openxmlformats.org/officeDocument/2006/relationships/image" Target="../media/image1.png"/><Relationship Id="rId4" Type="http://schemas.openxmlformats.org/officeDocument/2006/relationships/image" Target="../media/image34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8.png"/><Relationship Id="rId2" Type="http://schemas.openxmlformats.org/officeDocument/2006/relationships/audio" Target="../media/media12.wav"/><Relationship Id="rId1" Type="http://schemas.microsoft.com/office/2007/relationships/media" Target="../media/media12.wav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Relationship Id="rId9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13.wav"/><Relationship Id="rId1" Type="http://schemas.microsoft.com/office/2007/relationships/media" Target="../media/media13.wav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wav"/><Relationship Id="rId1" Type="http://schemas.microsoft.com/office/2007/relationships/media" Target="../media/media14.wav"/><Relationship Id="rId5" Type="http://schemas.openxmlformats.org/officeDocument/2006/relationships/image" Target="../media/image1.png"/><Relationship Id="rId4" Type="http://schemas.openxmlformats.org/officeDocument/2006/relationships/image" Target="../media/image4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p3"/><Relationship Id="rId1" Type="http://schemas.microsoft.com/office/2007/relationships/media" Target="../media/media15.mp3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jpe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1.png"/><Relationship Id="rId12" Type="http://schemas.openxmlformats.org/officeDocument/2006/relationships/image" Target="../media/image1.png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6" Type="http://schemas.openxmlformats.org/officeDocument/2006/relationships/image" Target="../media/image1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5" Type="http://schemas.openxmlformats.org/officeDocument/2006/relationships/image" Target="../media/image1.pn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2.png"/><Relationship Id="rId12" Type="http://schemas.openxmlformats.org/officeDocument/2006/relationships/image" Target="../media/image1.png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6" Type="http://schemas.openxmlformats.org/officeDocument/2006/relationships/image" Target="../media/image21.png"/><Relationship Id="rId11" Type="http://schemas.openxmlformats.org/officeDocument/2006/relationships/image" Target="../media/image26.png"/><Relationship Id="rId5" Type="http://schemas.openxmlformats.org/officeDocument/2006/relationships/image" Target="../media/image20.png"/><Relationship Id="rId10" Type="http://schemas.openxmlformats.org/officeDocument/2006/relationships/image" Target="../media/image25.png"/><Relationship Id="rId4" Type="http://schemas.openxmlformats.org/officeDocument/2006/relationships/image" Target="../media/image19.png"/><Relationship Id="rId9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6" Type="http://schemas.openxmlformats.org/officeDocument/2006/relationships/image" Target="../media/image1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4F3B12-1C70-F75B-6204-63B311F052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31011"/>
            <a:ext cx="9144000" cy="2387600"/>
          </a:xfrm>
        </p:spPr>
        <p:txBody>
          <a:bodyPr>
            <a:noAutofit/>
          </a:bodyPr>
          <a:lstStyle/>
          <a:p>
            <a:r>
              <a:rPr lang="ru-RU" sz="4800" dirty="0"/>
              <a:t>ЦСАУ кресла-коляски с подъемным устройством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A67C7EB-BC9A-8195-779A-F4BD6A3D79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96829" y="4916994"/>
            <a:ext cx="9144000" cy="1655762"/>
          </a:xfrm>
        </p:spPr>
        <p:txBody>
          <a:bodyPr/>
          <a:lstStyle/>
          <a:p>
            <a:pPr algn="l"/>
            <a:r>
              <a:rPr lang="ru-RU" dirty="0"/>
              <a:t>Выполнил</a:t>
            </a:r>
            <a:r>
              <a:rPr lang="en-US" dirty="0"/>
              <a:t>:</a:t>
            </a:r>
            <a:r>
              <a:rPr lang="ru-RU" dirty="0"/>
              <a:t> ст. гр. МТ11-б</a:t>
            </a:r>
            <a:r>
              <a:rPr lang="en-US" dirty="0"/>
              <a:t> </a:t>
            </a:r>
            <a:r>
              <a:rPr lang="ru-RU" dirty="0"/>
              <a:t>Калашников Д.А.</a:t>
            </a:r>
          </a:p>
          <a:p>
            <a:pPr algn="l"/>
            <a:r>
              <a:rPr lang="ru-RU" dirty="0"/>
              <a:t>Руководитель</a:t>
            </a:r>
            <a:r>
              <a:rPr lang="en-US" dirty="0"/>
              <a:t>: </a:t>
            </a:r>
            <a:r>
              <a:rPr lang="ru-RU" dirty="0"/>
              <a:t>доц. </a:t>
            </a:r>
            <a:r>
              <a:rPr lang="ru-RU" dirty="0" err="1"/>
              <a:t>Яцун</a:t>
            </a:r>
            <a:r>
              <a:rPr lang="ru-RU" dirty="0"/>
              <a:t> А. С.</a:t>
            </a:r>
          </a:p>
        </p:txBody>
      </p:sp>
      <p:pic>
        <p:nvPicPr>
          <p:cNvPr id="4" name="кумс 1">
            <a:hlinkClick r:id="" action="ppaction://media"/>
            <a:extLst>
              <a:ext uri="{FF2B5EF4-FFF2-40B4-BE49-F238E27FC236}">
                <a16:creationId xmlns:a16="http://schemas.microsoft.com/office/drawing/2014/main" id="{076D42F9-E65A-57E5-DF17-EAA2EDD2D1B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83410" y="5832855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97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2462BB-34F9-6D89-36A1-CC41690FF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317480" cy="315912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/>
              <a:t>Настройка дискретного ПИД-регулятора и проверка на его устойчивость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64DFC83-C92A-AA47-D6E2-4F62A07D1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10</a:t>
            </a:fld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11E6477-08C5-D65C-5937-173D48F3B9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494" y="1784063"/>
            <a:ext cx="6244546" cy="2900024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8C03BE0-AF7D-4294-CFF4-723BBC11928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0129"/>
          <a:stretch/>
        </p:blipFill>
        <p:spPr bwMode="auto">
          <a:xfrm>
            <a:off x="6226257" y="1502122"/>
            <a:ext cx="5725836" cy="414367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" name="кумс 10">
            <a:hlinkClick r:id="" action="ppaction://media"/>
            <a:extLst>
              <a:ext uri="{FF2B5EF4-FFF2-40B4-BE49-F238E27FC236}">
                <a16:creationId xmlns:a16="http://schemas.microsoft.com/office/drawing/2014/main" id="{8F0990E0-33F7-FB9F-03B7-11302685AE3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06544" y="5885672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887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36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2462BB-34F9-6D89-36A1-CC41690FF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317480" cy="315912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/>
              <a:t>Функциональная схема устройства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64DFC83-C92A-AA47-D6E2-4F62A07D1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11</a:t>
            </a:fld>
            <a:endParaRPr lang="ru-RU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46FD8F7-CB7B-09BA-5BC2-D3BBCDB881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25787" y="910160"/>
            <a:ext cx="5940425" cy="5497830"/>
          </a:xfrm>
          <a:prstGeom prst="rect">
            <a:avLst/>
          </a:prstGeom>
        </p:spPr>
      </p:pic>
      <p:pic>
        <p:nvPicPr>
          <p:cNvPr id="5" name="кумс 11">
            <a:hlinkClick r:id="" action="ppaction://media"/>
            <a:extLst>
              <a:ext uri="{FF2B5EF4-FFF2-40B4-BE49-F238E27FC236}">
                <a16:creationId xmlns:a16="http://schemas.microsoft.com/office/drawing/2014/main" id="{A4BE2894-561B-68F8-328D-CCF7C6B5C87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947400" y="5153722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4995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25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2462BB-34F9-6D89-36A1-CC41690FF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317480" cy="315912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/>
              <a:t>Подбор компонентов блока управления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64DFC83-C92A-AA47-D6E2-4F62A07D1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12</a:t>
            </a:fld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B3CC060-D3D5-6433-F317-3AEAFA1169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458" y="934946"/>
            <a:ext cx="2963213" cy="358396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7503981-ABC8-3B5E-7692-FCA695F74B9A}"/>
              </a:ext>
            </a:extLst>
          </p:cNvPr>
          <p:cNvSpPr txBox="1"/>
          <p:nvPr/>
        </p:nvSpPr>
        <p:spPr>
          <a:xfrm>
            <a:off x="1027846" y="4465037"/>
            <a:ext cx="15864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ATmega328p</a:t>
            </a:r>
            <a:endParaRPr lang="ru-RU" sz="1400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66C32CC-5E31-974C-1687-81C392F230C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482" t="2591" b="2439"/>
          <a:stretch/>
        </p:blipFill>
        <p:spPr bwMode="auto">
          <a:xfrm>
            <a:off x="3185683" y="1015251"/>
            <a:ext cx="3812520" cy="233558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CBEF7F2-8C9B-FB1C-E80B-DD8CB8980937}"/>
              </a:ext>
            </a:extLst>
          </p:cNvPr>
          <p:cNvSpPr txBox="1"/>
          <p:nvPr/>
        </p:nvSpPr>
        <p:spPr>
          <a:xfrm>
            <a:off x="4571508" y="3429000"/>
            <a:ext cx="15864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MCP2515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71F2495-18AF-9E5B-F15C-80DC3826159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56520" y="1015251"/>
            <a:ext cx="2908159" cy="218835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6416320-D2A8-5F92-FCFA-10FEB00CC964}"/>
              </a:ext>
            </a:extLst>
          </p:cNvPr>
          <p:cNvSpPr txBox="1"/>
          <p:nvPr/>
        </p:nvSpPr>
        <p:spPr>
          <a:xfrm>
            <a:off x="8192729" y="3196945"/>
            <a:ext cx="15864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TJA1050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4B8FF402-C28C-F8B5-37AA-0954C0319BC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54257" y="3736777"/>
            <a:ext cx="3275371" cy="2174244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5C95F8DC-2479-7BFB-EE07-3CF8F531DC1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79829" y="3700568"/>
            <a:ext cx="4404995" cy="199263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D317165-1655-2105-2557-9843303D9225}"/>
              </a:ext>
            </a:extLst>
          </p:cNvPr>
          <p:cNvSpPr txBox="1"/>
          <p:nvPr/>
        </p:nvSpPr>
        <p:spPr>
          <a:xfrm>
            <a:off x="8770865" y="5603244"/>
            <a:ext cx="15864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MLX</a:t>
            </a:r>
            <a:r>
              <a:rPr lang="ru-RU" sz="1400" dirty="0"/>
              <a:t>90</a:t>
            </a:r>
            <a:r>
              <a:rPr lang="en-US" sz="1400" dirty="0"/>
              <a:t>333</a:t>
            </a:r>
          </a:p>
        </p:txBody>
      </p:sp>
      <p:pic>
        <p:nvPicPr>
          <p:cNvPr id="3" name="кумс 12">
            <a:hlinkClick r:id="" action="ppaction://media"/>
            <a:extLst>
              <a:ext uri="{FF2B5EF4-FFF2-40B4-BE49-F238E27FC236}">
                <a16:creationId xmlns:a16="http://schemas.microsoft.com/office/drawing/2014/main" id="{98DFC468-FBEE-C57D-149F-B65AC5EEBD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751543" y="6220908"/>
            <a:ext cx="406400" cy="438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2440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9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2462BB-34F9-6D89-36A1-CC41690FF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317480" cy="315912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/>
              <a:t>Основные подпрограммы алгоритма блока управления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64DFC83-C92A-AA47-D6E2-4F62A07D1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13</a:t>
            </a:fld>
            <a:endParaRPr lang="ru-RU"/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47DC5457-16B4-84DD-D31B-DF20433846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853" y="1172875"/>
            <a:ext cx="3372362" cy="36174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8D042FF-2D4C-70BC-3DCC-526119BEF2F1}"/>
              </a:ext>
            </a:extLst>
          </p:cNvPr>
          <p:cNvSpPr txBox="1"/>
          <p:nvPr/>
        </p:nvSpPr>
        <p:spPr>
          <a:xfrm>
            <a:off x="430653" y="4961357"/>
            <a:ext cx="28257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/>
              <a:t>Подпрограмма ВЫЧИСЛИТЬ_АБСОЛЮТНЫЕ_УГЛЫ</a:t>
            </a: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2BFF09C4-B68D-B41B-F16B-68D8B9657C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88195" y="1314080"/>
            <a:ext cx="2864779" cy="290985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9F75960-FFAF-9A62-25BF-E55F04585A58}"/>
              </a:ext>
            </a:extLst>
          </p:cNvPr>
          <p:cNvSpPr txBox="1"/>
          <p:nvPr/>
        </p:nvSpPr>
        <p:spPr>
          <a:xfrm>
            <a:off x="7445611" y="5833130"/>
            <a:ext cx="29798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/>
              <a:t>Подпрограмма </a:t>
            </a:r>
          </a:p>
          <a:p>
            <a:pPr algn="ctr"/>
            <a:r>
              <a:rPr lang="ru-RU" sz="1400" dirty="0"/>
              <a:t>ИНДИКАЦИЯ</a:t>
            </a:r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0CF1562B-6F3A-5F06-F98A-C98DDDF5635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70624" y="1172875"/>
            <a:ext cx="3529868" cy="4542892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68657C03-FDEB-CFF2-F3AB-4DFB1337392C}"/>
              </a:ext>
            </a:extLst>
          </p:cNvPr>
          <p:cNvSpPr txBox="1"/>
          <p:nvPr/>
        </p:nvSpPr>
        <p:spPr>
          <a:xfrm>
            <a:off x="3483037" y="4486159"/>
            <a:ext cx="29798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/>
              <a:t>Подпрограмма ВЫЧИСЛИТЬ_НОВОЕ_ПОЛОЖЕНИЕ</a:t>
            </a:r>
          </a:p>
        </p:txBody>
      </p:sp>
      <p:pic>
        <p:nvPicPr>
          <p:cNvPr id="3" name="кумс 13">
            <a:hlinkClick r:id="" action="ppaction://media"/>
            <a:extLst>
              <a:ext uri="{FF2B5EF4-FFF2-40B4-BE49-F238E27FC236}">
                <a16:creationId xmlns:a16="http://schemas.microsoft.com/office/drawing/2014/main" id="{01DDF0EB-81ED-96EE-E4CD-050DE427370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314115" y="6003188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375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23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2462BB-34F9-6D89-36A1-CC41690FF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317480" cy="315912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/>
              <a:t>Алгоритм блока управления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64DFC83-C92A-AA47-D6E2-4F62A07D1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14</a:t>
            </a:fld>
            <a:endParaRPr lang="ru-RU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4279322-D70F-E125-63FE-9148E5275B2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8920" y="826470"/>
            <a:ext cx="3373120" cy="5991779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кумс 14">
            <a:hlinkClick r:id="" action="ppaction://media"/>
            <a:extLst>
              <a:ext uri="{FF2B5EF4-FFF2-40B4-BE49-F238E27FC236}">
                <a16:creationId xmlns:a16="http://schemas.microsoft.com/office/drawing/2014/main" id="{86E00707-058C-CFCE-11AB-C4300CE585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941992" y="5675178"/>
            <a:ext cx="406400" cy="446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2868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05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354123-082B-5F54-BFBD-B3F8EF8DF4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76031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Заключение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0B40E5D-171D-6162-C27D-69CE4B300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15</a:t>
            </a:fld>
            <a:endParaRPr lang="ru-RU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355906E-DAEC-5132-6608-59BB358A9179}"/>
              </a:ext>
            </a:extLst>
          </p:cNvPr>
          <p:cNvSpPr txBox="1"/>
          <p:nvPr/>
        </p:nvSpPr>
        <p:spPr>
          <a:xfrm>
            <a:off x="2395241" y="2306230"/>
            <a:ext cx="81001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1) Проведен расчет приводной системы проектируемого устройства</a:t>
            </a:r>
            <a:r>
              <a:rPr lang="en-US" sz="1600" dirty="0">
                <a:latin typeface="Times New Roman" panose="02020603050405020304" pitchFamily="18" charset="0"/>
                <a:ea typeface="Calibri" panose="020F0502020204030204" pitchFamily="34" charset="0"/>
              </a:rPr>
              <a:t>, </a:t>
            </a:r>
            <a:r>
              <a:rPr lang="ru-RU" sz="1600" dirty="0">
                <a:latin typeface="Times New Roman" panose="02020603050405020304" pitchFamily="18" charset="0"/>
                <a:ea typeface="Calibri" panose="020F0502020204030204" pitchFamily="34" charset="0"/>
              </a:rPr>
              <a:t>подобраны приводы и драйвера к ним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;</a:t>
            </a:r>
          </a:p>
          <a:p>
            <a:r>
              <a:rPr lang="en-US" sz="1600" dirty="0">
                <a:latin typeface="Times New Roman" panose="02020603050405020304" pitchFamily="18" charset="0"/>
              </a:rPr>
              <a:t>2) </a:t>
            </a:r>
            <a:r>
              <a:rPr lang="ru-RU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Проверены на устойчивость САУ приводов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;</a:t>
            </a:r>
            <a:endParaRPr lang="ru-RU" sz="16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r>
              <a:rPr lang="ru-RU" sz="1600" dirty="0">
                <a:latin typeface="Times New Roman" panose="02020603050405020304" pitchFamily="18" charset="0"/>
              </a:rPr>
              <a:t>3) Спроектирован блок управления приводной системы проектируемого устройства</a:t>
            </a:r>
            <a:r>
              <a:rPr lang="en-US" sz="1600" dirty="0">
                <a:latin typeface="Times New Roman" panose="02020603050405020304" pitchFamily="18" charset="0"/>
              </a:rPr>
              <a:t>;</a:t>
            </a:r>
            <a:endParaRPr lang="ru-RU" sz="1600" dirty="0">
              <a:latin typeface="Times New Roman" panose="02020603050405020304" pitchFamily="18" charset="0"/>
            </a:endParaRPr>
          </a:p>
          <a:p>
            <a:r>
              <a:rPr lang="ru-RU" sz="1600" dirty="0">
                <a:latin typeface="Times New Roman" panose="02020603050405020304" pitchFamily="18" charset="0"/>
              </a:rPr>
              <a:t>4) Подобраны компоненты для реализации разработанного блока управления</a:t>
            </a:r>
            <a:r>
              <a:rPr lang="en-US" sz="1600" dirty="0">
                <a:latin typeface="Times New Roman" panose="02020603050405020304" pitchFamily="18" charset="0"/>
              </a:rPr>
              <a:t>;</a:t>
            </a:r>
          </a:p>
          <a:p>
            <a:r>
              <a:rPr lang="ru-RU" sz="1600" dirty="0">
                <a:latin typeface="Times New Roman" panose="02020603050405020304" pitchFamily="18" charset="0"/>
              </a:rPr>
              <a:t>5) Создан алгоритм работы данного блока управления.</a:t>
            </a:r>
            <a:endParaRPr lang="ru-RU" sz="1600" dirty="0"/>
          </a:p>
        </p:txBody>
      </p:sp>
      <p:pic>
        <p:nvPicPr>
          <p:cNvPr id="5" name="кумс 15">
            <a:hlinkClick r:id="" action="ppaction://media"/>
            <a:extLst>
              <a:ext uri="{FF2B5EF4-FFF2-40B4-BE49-F238E27FC236}">
                <a16:creationId xmlns:a16="http://schemas.microsoft.com/office/drawing/2014/main" id="{D084C3A7-2437-3516-5D7B-B2AB3EDA9FA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18063" y="619125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432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56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D39166-F619-5D2B-72BB-92199DBA1C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4869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Анализ статистических данных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FAB15D7-AF60-9F92-C882-43C39556E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2</a:t>
            </a:fld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2895DE1-38B6-70E6-54B6-6FAD444D6A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243" y="1233675"/>
            <a:ext cx="5388465" cy="388351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B70F1C9-5856-ABA8-2FB0-A7C4BB561212}"/>
              </a:ext>
            </a:extLst>
          </p:cNvPr>
          <p:cNvSpPr txBox="1"/>
          <p:nvPr/>
        </p:nvSpPr>
        <p:spPr>
          <a:xfrm>
            <a:off x="1196002" y="5386905"/>
            <a:ext cx="3270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Статистика инвалидов в России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7AB1771-3378-6355-8C57-6A9CAE4B02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26723" y="1286254"/>
            <a:ext cx="6143278" cy="352359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45D25A8-2162-7BD6-144B-383ED81DEFFA}"/>
              </a:ext>
            </a:extLst>
          </p:cNvPr>
          <p:cNvSpPr txBox="1"/>
          <p:nvPr/>
        </p:nvSpPr>
        <p:spPr>
          <a:xfrm>
            <a:off x="5726723" y="5202239"/>
            <a:ext cx="6465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Количество детей с нарушением ОДА в России</a:t>
            </a:r>
          </a:p>
        </p:txBody>
      </p:sp>
      <p:pic>
        <p:nvPicPr>
          <p:cNvPr id="3" name="кумс 2">
            <a:hlinkClick r:id="" action="ppaction://media"/>
            <a:extLst>
              <a:ext uri="{FF2B5EF4-FFF2-40B4-BE49-F238E27FC236}">
                <a16:creationId xmlns:a16="http://schemas.microsoft.com/office/drawing/2014/main" id="{A6236116-E5C2-EC5F-2B6C-56D108716A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088913" y="5760761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324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98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DE98CA-D554-2711-1CF3-6B861268B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Типовые проблемы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151872A-EE68-C4C2-A952-A7258154C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3</a:t>
            </a:fld>
            <a:endParaRPr lang="ru-R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7ECFB3-B81F-9986-F13B-1906F10A2643}"/>
              </a:ext>
            </a:extLst>
          </p:cNvPr>
          <p:cNvSpPr txBox="1"/>
          <p:nvPr/>
        </p:nvSpPr>
        <p:spPr>
          <a:xfrm>
            <a:off x="838200" y="3891699"/>
            <a:ext cx="27651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/>
              <a:t>Отсутствие объезда</a:t>
            </a:r>
          </a:p>
        </p:txBody>
      </p:sp>
      <p:pic>
        <p:nvPicPr>
          <p:cNvPr id="1026" name="Picture 2" descr="20 примеров ужасных пандусов для людей с колясками - Лайфхакер">
            <a:extLst>
              <a:ext uri="{FF2B5EF4-FFF2-40B4-BE49-F238E27FC236}">
                <a16:creationId xmlns:a16="http://schemas.microsoft.com/office/drawing/2014/main" id="{F2D08911-DA4E-9E48-232D-8EBD54DAFCE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05" r="4866"/>
          <a:stretch/>
        </p:blipFill>
        <p:spPr bwMode="auto">
          <a:xfrm>
            <a:off x="4677871" y="1411639"/>
            <a:ext cx="3117286" cy="1727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42A14A1-C398-08D9-270B-C3C88DC92594}"/>
              </a:ext>
            </a:extLst>
          </p:cNvPr>
          <p:cNvSpPr txBox="1"/>
          <p:nvPr/>
        </p:nvSpPr>
        <p:spPr>
          <a:xfrm>
            <a:off x="5199948" y="3103733"/>
            <a:ext cx="20731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/>
              <a:t>Крутой пандус</a:t>
            </a:r>
          </a:p>
        </p:txBody>
      </p:sp>
      <p:pic>
        <p:nvPicPr>
          <p:cNvPr id="1028" name="Picture 4" descr="Иркутяне пожаловались на ямы и разбитый асфальт на улице Белобородова |  Новости Иркутска: экономика, спорт, медицина, культура, происшествия">
            <a:extLst>
              <a:ext uri="{FF2B5EF4-FFF2-40B4-BE49-F238E27FC236}">
                <a16:creationId xmlns:a16="http://schemas.microsoft.com/office/drawing/2014/main" id="{B49A5F14-D5B6-F982-1B94-9B0CA4FECD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6717" y="2484993"/>
            <a:ext cx="3066381" cy="2046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D17DB99-A69C-BF76-1F20-C583A587B537}"/>
              </a:ext>
            </a:extLst>
          </p:cNvPr>
          <p:cNvSpPr txBox="1"/>
          <p:nvPr/>
        </p:nvSpPr>
        <p:spPr>
          <a:xfrm>
            <a:off x="8577780" y="4531802"/>
            <a:ext cx="24242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/>
              <a:t>Разбитые дороги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D0711DE-DCFE-00B2-2CD1-3F72CE441DB0}"/>
              </a:ext>
            </a:extLst>
          </p:cNvPr>
          <p:cNvSpPr txBox="1"/>
          <p:nvPr/>
        </p:nvSpPr>
        <p:spPr>
          <a:xfrm>
            <a:off x="3702765" y="5954574"/>
            <a:ext cx="482856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/>
              <a:t>Высокие ступеньки в транспорт без</a:t>
            </a:r>
          </a:p>
          <a:p>
            <a:r>
              <a:rPr lang="ru-RU" sz="2400" dirty="0"/>
              <a:t>выдвижного пандуса </a:t>
            </a:r>
          </a:p>
        </p:txBody>
      </p:sp>
      <p:pic>
        <p:nvPicPr>
          <p:cNvPr id="3" name="Picture 2" descr="Самые длинные лестницы мира фото">
            <a:extLst>
              <a:ext uri="{FF2B5EF4-FFF2-40B4-BE49-F238E27FC236}">
                <a16:creationId xmlns:a16="http://schemas.microsoft.com/office/drawing/2014/main" id="{6398DF30-05B1-310E-0296-D5BC1DCD05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648" y="1587420"/>
            <a:ext cx="3568732" cy="2380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Автобус КАВЗ 4270-80 низкопольный 28/90 ЯМЗ CNG, цена в Набережных Челнах  от компании Специальные машины">
            <a:extLst>
              <a:ext uri="{FF2B5EF4-FFF2-40B4-BE49-F238E27FC236}">
                <a16:creationId xmlns:a16="http://schemas.microsoft.com/office/drawing/2014/main" id="{E9647808-DBD0-F781-F8F4-AADF8DFB7C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7442" y="3793969"/>
            <a:ext cx="3679213" cy="2143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3">
            <a:hlinkClick r:id="" action="ppaction://media"/>
            <a:extLst>
              <a:ext uri="{FF2B5EF4-FFF2-40B4-BE49-F238E27FC236}">
                <a16:creationId xmlns:a16="http://schemas.microsoft.com/office/drawing/2014/main" id="{951BE9CA-1C58-FC1B-A7FE-E849F12DE83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2097332" y="5356103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685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23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199411-DE04-58A9-3819-AD402B9238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9785" y="-8664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Существующие решения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C2DCBF8-1618-A486-D97C-7A2BFAC72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4</a:t>
            </a:fld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C72CD0F-A545-D9F8-4164-130DEC1D309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512"/>
          <a:stretch/>
        </p:blipFill>
        <p:spPr>
          <a:xfrm>
            <a:off x="200578" y="959011"/>
            <a:ext cx="1880948" cy="228533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D562D01-4B5E-B713-CA76-7E2A30048464}"/>
              </a:ext>
            </a:extLst>
          </p:cNvPr>
          <p:cNvSpPr txBox="1"/>
          <p:nvPr/>
        </p:nvSpPr>
        <p:spPr>
          <a:xfrm>
            <a:off x="321979" y="3377616"/>
            <a:ext cx="22621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Catewil</a:t>
            </a:r>
            <a:r>
              <a:rPr lang="en-US" sz="1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6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Utltra</a:t>
            </a:r>
            <a:r>
              <a:rPr lang="ru-RU" sz="1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4</a:t>
            </a:r>
            <a:r>
              <a:rPr lang="en-US" sz="1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WD</a:t>
            </a:r>
            <a:endParaRPr lang="ru-RU" sz="16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B934791-B2F0-53BC-0A9C-A75D4E2783C0}"/>
                  </a:ext>
                </a:extLst>
              </p:cNvPr>
              <p:cNvSpPr txBox="1"/>
              <p:nvPr/>
            </p:nvSpPr>
            <p:spPr>
              <a:xfrm>
                <a:off x="0" y="3716170"/>
                <a:ext cx="2906116" cy="30469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1600" dirty="0"/>
                  <a:t>Страна-производитель</a:t>
                </a:r>
                <a:r>
                  <a:rPr lang="en-US" sz="1600" dirty="0"/>
                  <a:t>:</a:t>
                </a:r>
                <a:r>
                  <a:rPr lang="ru-RU" sz="1600" dirty="0"/>
                  <a:t> Россия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Компания</a:t>
                </a:r>
                <a:r>
                  <a:rPr lang="en-US" sz="1600" dirty="0"/>
                  <a:t>: </a:t>
                </a:r>
                <a:r>
                  <a:rPr lang="en-US" sz="1600" dirty="0" err="1"/>
                  <a:t>Catewil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Тип</a:t>
                </a:r>
                <a:r>
                  <a:rPr lang="en-US" sz="1600" dirty="0"/>
                  <a:t>: </a:t>
                </a:r>
                <a:r>
                  <a:rPr lang="ru-RU" sz="1600" dirty="0"/>
                  <a:t>коляска повышенной проходимости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Джойстик</a:t>
                </a:r>
                <a:r>
                  <a:rPr lang="en-US" sz="1600" dirty="0"/>
                  <a:t>:</a:t>
                </a:r>
                <a:r>
                  <a:rPr lang="ru-RU" sz="1600" dirty="0"/>
                  <a:t> английский</a:t>
                </a:r>
                <a:r>
                  <a:rPr lang="en-US" sz="1600" dirty="0"/>
                  <a:t>;</a:t>
                </a:r>
                <a:endParaRPr lang="ru-RU" sz="1600" dirty="0"/>
              </a:p>
              <a:p>
                <a:r>
                  <a:rPr lang="ru-RU" sz="1600" dirty="0"/>
                  <a:t>Максимальная преодолеваемая высота ступеньки</a:t>
                </a:r>
                <a:r>
                  <a:rPr lang="en-US" sz="1600" dirty="0"/>
                  <a:t>/</a:t>
                </a:r>
                <a:r>
                  <a:rPr lang="ru-RU" sz="1600" dirty="0"/>
                  <a:t>бордюра</a:t>
                </a:r>
                <a:r>
                  <a:rPr lang="en-US" sz="1600" dirty="0"/>
                  <a:t>: 10 </a:t>
                </a:r>
                <a:r>
                  <a:rPr lang="ru-RU" sz="1600" dirty="0"/>
                  <a:t>см</a:t>
                </a:r>
                <a:r>
                  <a:rPr lang="en-US" sz="1600" dirty="0"/>
                  <a:t>;</a:t>
                </a:r>
                <a:endParaRPr lang="ru-RU" sz="1600" dirty="0"/>
              </a:p>
              <a:p>
                <a:r>
                  <a:rPr lang="ru-RU" sz="1600" dirty="0"/>
                  <a:t>Максимальный преодолеваемый угол наклона</a:t>
                </a:r>
                <a:r>
                  <a:rPr lang="en-US" sz="1600" dirty="0"/>
                  <a:t>: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15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°</m:t>
                    </m:r>
                  </m:oMath>
                </a14:m>
                <a:endParaRPr lang="ru-RU" sz="1600" dirty="0"/>
              </a:p>
              <a:p>
                <a:r>
                  <a:rPr lang="ru-RU" sz="1600" dirty="0"/>
                  <a:t>Год начала производства</a:t>
                </a:r>
                <a:r>
                  <a:rPr lang="en-US" sz="1600" dirty="0"/>
                  <a:t>: 2017</a:t>
                </a:r>
                <a:endParaRPr lang="ru-RU" sz="16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B934791-B2F0-53BC-0A9C-A75D4E2783C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3716170"/>
                <a:ext cx="2906116" cy="3046988"/>
              </a:xfrm>
              <a:prstGeom prst="rect">
                <a:avLst/>
              </a:prstGeom>
              <a:blipFill>
                <a:blip r:embed="rId5"/>
                <a:stretch>
                  <a:fillRect l="-1048" t="-601" r="-419" b="-180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Рисунок 8" descr="Кресло-коляска с электроприводом Observer Проходимец OB-EW-002">
            <a:extLst>
              <a:ext uri="{FF2B5EF4-FFF2-40B4-BE49-F238E27FC236}">
                <a16:creationId xmlns:a16="http://schemas.microsoft.com/office/drawing/2014/main" id="{125B3663-94E9-9DD4-ABFA-F82EA0AE33EC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6116" y="948026"/>
            <a:ext cx="2285339" cy="228533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DB45E4A-10D2-D8F7-0560-743461459B4D}"/>
              </a:ext>
            </a:extLst>
          </p:cNvPr>
          <p:cNvSpPr txBox="1"/>
          <p:nvPr/>
        </p:nvSpPr>
        <p:spPr>
          <a:xfrm>
            <a:off x="2852659" y="3394300"/>
            <a:ext cx="26541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Observer </a:t>
            </a:r>
            <a:r>
              <a:rPr lang="ru-RU" sz="1600" b="1" dirty="0"/>
              <a:t>Проходимец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F4211761-1521-8C52-A578-8B2A76A791A0}"/>
                  </a:ext>
                </a:extLst>
              </p:cNvPr>
              <p:cNvSpPr txBox="1"/>
              <p:nvPr/>
            </p:nvSpPr>
            <p:spPr>
              <a:xfrm>
                <a:off x="2954999" y="3767554"/>
                <a:ext cx="2979285" cy="30469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1600" dirty="0"/>
                  <a:t>Страна-производитель</a:t>
                </a:r>
                <a:r>
                  <a:rPr lang="en-US" sz="1600" dirty="0"/>
                  <a:t>:</a:t>
                </a:r>
                <a:r>
                  <a:rPr lang="ru-RU" sz="1600" dirty="0"/>
                  <a:t> Россия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Компания</a:t>
                </a:r>
                <a:r>
                  <a:rPr lang="en-US" sz="1600" dirty="0"/>
                  <a:t>: Observer;</a:t>
                </a:r>
              </a:p>
              <a:p>
                <a:r>
                  <a:rPr lang="ru-RU" sz="1600" dirty="0"/>
                  <a:t>Тип</a:t>
                </a:r>
                <a:r>
                  <a:rPr lang="en-US" sz="1600" dirty="0"/>
                  <a:t>: </a:t>
                </a:r>
                <a:r>
                  <a:rPr lang="ru-RU" sz="1600" dirty="0"/>
                  <a:t>коляска повышенной проходимости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Джойстик</a:t>
                </a:r>
                <a:r>
                  <a:rPr lang="en-US" sz="1600" dirty="0"/>
                  <a:t>:</a:t>
                </a:r>
                <a:r>
                  <a:rPr lang="ru-RU" sz="1600" dirty="0"/>
                  <a:t> английский</a:t>
                </a:r>
                <a:r>
                  <a:rPr lang="en-US" sz="1600" dirty="0"/>
                  <a:t>;</a:t>
                </a:r>
                <a:endParaRPr lang="ru-RU" sz="1600" dirty="0"/>
              </a:p>
              <a:p>
                <a:r>
                  <a:rPr lang="ru-RU" sz="1600" dirty="0"/>
                  <a:t>Максимальная преодолеваемая высота ступеньки</a:t>
                </a:r>
                <a:r>
                  <a:rPr lang="en-US" sz="1600" dirty="0"/>
                  <a:t>/</a:t>
                </a:r>
                <a:r>
                  <a:rPr lang="ru-RU" sz="1600" dirty="0"/>
                  <a:t>бордюра</a:t>
                </a:r>
                <a:r>
                  <a:rPr lang="en-US" sz="1600" dirty="0"/>
                  <a:t>: </a:t>
                </a:r>
                <a:r>
                  <a:rPr lang="ru-RU" sz="1600" dirty="0"/>
                  <a:t>15</a:t>
                </a:r>
                <a:r>
                  <a:rPr lang="en-US" sz="1600" dirty="0"/>
                  <a:t> </a:t>
                </a:r>
                <a:r>
                  <a:rPr lang="ru-RU" sz="1600" dirty="0"/>
                  <a:t>см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Максимальный преодолеваемый угол наклона</a:t>
                </a:r>
                <a:r>
                  <a:rPr lang="en-US" sz="1600" dirty="0"/>
                  <a:t>: </a:t>
                </a:r>
                <a14:m>
                  <m:oMath xmlns:m="http://schemas.openxmlformats.org/officeDocument/2006/math">
                    <m:r>
                      <a:rPr lang="en-US" sz="1600" i="1">
                        <a:latin typeface="Cambria Math" panose="02040503050406030204" pitchFamily="18" charset="0"/>
                      </a:rPr>
                      <m:t>4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5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°</m:t>
                    </m:r>
                  </m:oMath>
                </a14:m>
                <a:endParaRPr lang="en-US" sz="1600" dirty="0"/>
              </a:p>
              <a:p>
                <a:r>
                  <a:rPr lang="ru-RU" sz="1600" dirty="0"/>
                  <a:t>Год начала производства</a:t>
                </a:r>
                <a:r>
                  <a:rPr lang="en-US" sz="1600" dirty="0"/>
                  <a:t>: 2018</a:t>
                </a:r>
                <a:endParaRPr lang="ru-RU" sz="14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F4211761-1521-8C52-A578-8B2A76A791A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54999" y="3767554"/>
                <a:ext cx="2979285" cy="3046988"/>
              </a:xfrm>
              <a:prstGeom prst="rect">
                <a:avLst/>
              </a:prstGeom>
              <a:blipFill>
                <a:blip r:embed="rId7"/>
                <a:stretch>
                  <a:fillRect l="-1230" t="-600" r="-820" b="-160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85A02A8-2418-B6C8-D705-EF339822E7A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38236" y="990618"/>
            <a:ext cx="2236766" cy="225373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F3533D3-36D6-82C0-2DAC-F2DB6916C7CB}"/>
              </a:ext>
            </a:extLst>
          </p:cNvPr>
          <p:cNvSpPr txBox="1"/>
          <p:nvPr/>
        </p:nvSpPr>
        <p:spPr>
          <a:xfrm>
            <a:off x="5986135" y="3377616"/>
            <a:ext cx="185698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/>
              <a:t>Otto bork C1000 DS</a:t>
            </a:r>
            <a:endParaRPr lang="ru-RU" sz="16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702394F-DFC3-C1FD-7F53-387E395B0E7F}"/>
                  </a:ext>
                </a:extLst>
              </p:cNvPr>
              <p:cNvSpPr txBox="1"/>
              <p:nvPr/>
            </p:nvSpPr>
            <p:spPr>
              <a:xfrm>
                <a:off x="5762122" y="3716170"/>
                <a:ext cx="3459147" cy="35086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1600" dirty="0"/>
                  <a:t>Страна-производитель</a:t>
                </a:r>
                <a:r>
                  <a:rPr lang="en-US" sz="1600" dirty="0"/>
                  <a:t>:</a:t>
                </a:r>
                <a:r>
                  <a:rPr lang="ru-RU" sz="1600" dirty="0"/>
                  <a:t> Германия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Компания</a:t>
                </a:r>
                <a:r>
                  <a:rPr lang="en-US" sz="1600" dirty="0"/>
                  <a:t>: Otto bork;</a:t>
                </a:r>
              </a:p>
              <a:p>
                <a:r>
                  <a:rPr lang="ru-RU" sz="1600" dirty="0"/>
                  <a:t>Тип</a:t>
                </a:r>
                <a:r>
                  <a:rPr lang="en-US" sz="1600" dirty="0"/>
                  <a:t>: </a:t>
                </a:r>
                <a:r>
                  <a:rPr lang="ru-RU" sz="1600" dirty="0"/>
                  <a:t>коляска повышенной проходимости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Джойстик</a:t>
                </a:r>
                <a:r>
                  <a:rPr lang="en-US" sz="1600" dirty="0"/>
                  <a:t>:</a:t>
                </a:r>
                <a:r>
                  <a:rPr lang="ru-RU" sz="1600" dirty="0"/>
                  <a:t> немецкий,</a:t>
                </a:r>
                <a:r>
                  <a:rPr lang="en-US" sz="1600" dirty="0"/>
                  <a:t> </a:t>
                </a:r>
                <a:r>
                  <a:rPr lang="ru-RU" sz="1600" dirty="0"/>
                  <a:t>своей разработки</a:t>
                </a:r>
              </a:p>
              <a:p>
                <a:r>
                  <a:rPr lang="ru-RU" sz="1600" dirty="0"/>
                  <a:t>Максимальная преодолеваемая высота ступеньки</a:t>
                </a:r>
                <a:r>
                  <a:rPr lang="en-US" sz="1600" dirty="0"/>
                  <a:t>/</a:t>
                </a:r>
                <a:r>
                  <a:rPr lang="ru-RU" sz="1600" dirty="0"/>
                  <a:t>бордюра</a:t>
                </a:r>
                <a:r>
                  <a:rPr lang="en-US" sz="1600" dirty="0"/>
                  <a:t>: </a:t>
                </a:r>
                <a:r>
                  <a:rPr lang="ru-RU" sz="1600" dirty="0"/>
                  <a:t>7-8</a:t>
                </a:r>
                <a:r>
                  <a:rPr lang="en-US" sz="1600" dirty="0"/>
                  <a:t> </a:t>
                </a:r>
                <a:r>
                  <a:rPr lang="ru-RU" sz="1600" dirty="0"/>
                  <a:t>см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Максимальный преодолеваемый угол наклона</a:t>
                </a:r>
                <a:r>
                  <a:rPr lang="en-US" sz="1600" dirty="0"/>
                  <a:t>: </a:t>
                </a:r>
                <a14:m>
                  <m:oMath xmlns:m="http://schemas.openxmlformats.org/officeDocument/2006/math">
                    <m:r>
                      <a:rPr lang="en-US" sz="1600" i="1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7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°</m:t>
                    </m:r>
                  </m:oMath>
                </a14:m>
                <a:endParaRPr lang="en-US" sz="1600" dirty="0"/>
              </a:p>
              <a:p>
                <a:r>
                  <a:rPr lang="ru-RU" sz="1600" dirty="0"/>
                  <a:t>Год начала производства</a:t>
                </a:r>
                <a:r>
                  <a:rPr lang="en-US" sz="1600" dirty="0"/>
                  <a:t>: 2013</a:t>
                </a:r>
                <a:endParaRPr lang="ru-RU" sz="1600" dirty="0"/>
              </a:p>
              <a:p>
                <a:endParaRPr lang="ru-RU" sz="1600" dirty="0"/>
              </a:p>
              <a:p>
                <a:endParaRPr lang="ru-RU" sz="1600" dirty="0"/>
              </a:p>
              <a:p>
                <a:endParaRPr lang="ru-RU" sz="140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702394F-DFC3-C1FD-7F53-387E395B0E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62122" y="3716170"/>
                <a:ext cx="3459147" cy="3508653"/>
              </a:xfrm>
              <a:prstGeom prst="rect">
                <a:avLst/>
              </a:prstGeom>
              <a:blipFill>
                <a:blip r:embed="rId9"/>
                <a:stretch>
                  <a:fillRect l="-880" t="-52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C811DD4F-0155-12AA-7C88-D60847127188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17" b="8170"/>
          <a:stretch/>
        </p:blipFill>
        <p:spPr bwMode="auto">
          <a:xfrm>
            <a:off x="8948165" y="985798"/>
            <a:ext cx="2255331" cy="195798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BDDB3A1-EDEC-F2BD-44DE-BD0E95B5C9B4}"/>
              </a:ext>
            </a:extLst>
          </p:cNvPr>
          <p:cNvSpPr txBox="1"/>
          <p:nvPr/>
        </p:nvSpPr>
        <p:spPr>
          <a:xfrm>
            <a:off x="8858434" y="3359039"/>
            <a:ext cx="24721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Ortonica</a:t>
            </a:r>
            <a:r>
              <a:rPr lang="en-US" sz="1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Pulse</a:t>
            </a:r>
            <a:r>
              <a:rPr lang="ru-RU" sz="1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770</a:t>
            </a:r>
            <a:endParaRPr lang="ru-RU" sz="16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F0D7CD5-5DA7-B0EA-6B25-768F9E4B6160}"/>
                  </a:ext>
                </a:extLst>
              </p:cNvPr>
              <p:cNvSpPr txBox="1"/>
              <p:nvPr/>
            </p:nvSpPr>
            <p:spPr>
              <a:xfrm>
                <a:off x="8858434" y="3563577"/>
                <a:ext cx="3169958" cy="280076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ru-RU" sz="1600" dirty="0"/>
                  <a:t>Страна-производитель</a:t>
                </a:r>
                <a:r>
                  <a:rPr lang="en-US" sz="1600" dirty="0"/>
                  <a:t>:</a:t>
                </a:r>
                <a:r>
                  <a:rPr lang="ru-RU" sz="1600" dirty="0"/>
                  <a:t> Китай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Компания</a:t>
                </a:r>
                <a:r>
                  <a:rPr lang="en-US" sz="1600" dirty="0"/>
                  <a:t>: </a:t>
                </a:r>
                <a:r>
                  <a:rPr lang="en-US" sz="1600" dirty="0" err="1"/>
                  <a:t>Ortonica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Тип</a:t>
                </a:r>
                <a:r>
                  <a:rPr lang="en-US" sz="1600" dirty="0"/>
                  <a:t>: </a:t>
                </a:r>
                <a:r>
                  <a:rPr lang="ru-RU" sz="1600" dirty="0"/>
                  <a:t>коляска повышенной проходимости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Джойстик</a:t>
                </a:r>
                <a:r>
                  <a:rPr lang="en-US" sz="1600" dirty="0"/>
                  <a:t>:</a:t>
                </a:r>
                <a:r>
                  <a:rPr lang="ru-RU" sz="1600" dirty="0"/>
                  <a:t> английский</a:t>
                </a:r>
              </a:p>
              <a:p>
                <a:r>
                  <a:rPr lang="ru-RU" sz="1600" dirty="0"/>
                  <a:t>Максимальная преодолеваемая высота ступеньки</a:t>
                </a:r>
                <a:r>
                  <a:rPr lang="en-US" sz="1600" dirty="0"/>
                  <a:t>/</a:t>
                </a:r>
                <a:r>
                  <a:rPr lang="ru-RU" sz="1600" dirty="0"/>
                  <a:t>бордюра</a:t>
                </a:r>
                <a:r>
                  <a:rPr lang="en-US" sz="1600" dirty="0"/>
                  <a:t>: 10 </a:t>
                </a:r>
                <a:r>
                  <a:rPr lang="ru-RU" sz="1600" dirty="0"/>
                  <a:t>см</a:t>
                </a:r>
                <a:r>
                  <a:rPr lang="en-US" sz="1600" dirty="0"/>
                  <a:t>;</a:t>
                </a:r>
              </a:p>
              <a:p>
                <a:r>
                  <a:rPr lang="ru-RU" sz="1600" dirty="0"/>
                  <a:t>Максимальный преодолеваемый угол наклона</a:t>
                </a:r>
                <a:r>
                  <a:rPr lang="en-US" sz="1600" dirty="0"/>
                  <a:t>: </a:t>
                </a:r>
                <a14:m>
                  <m:oMath xmlns:m="http://schemas.openxmlformats.org/officeDocument/2006/math">
                    <m:r>
                      <a:rPr lang="en-US" sz="1600" i="1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5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°</m:t>
                    </m:r>
                  </m:oMath>
                </a14:m>
                <a:endParaRPr lang="en-US" sz="1600" dirty="0"/>
              </a:p>
              <a:p>
                <a:r>
                  <a:rPr lang="ru-RU" sz="1600" dirty="0"/>
                  <a:t>Год начала производства</a:t>
                </a:r>
                <a:r>
                  <a:rPr lang="en-US" sz="1600" dirty="0"/>
                  <a:t>: 2018</a:t>
                </a:r>
                <a:endParaRPr lang="ru-RU" sz="1600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F0D7CD5-5DA7-B0EA-6B25-768F9E4B616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58434" y="3563577"/>
                <a:ext cx="3169958" cy="2800767"/>
              </a:xfrm>
              <a:prstGeom prst="rect">
                <a:avLst/>
              </a:prstGeom>
              <a:blipFill>
                <a:blip r:embed="rId11"/>
                <a:stretch>
                  <a:fillRect l="-962" t="-654" b="-196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кумс 3">
            <a:hlinkClick r:id="" action="ppaction://media"/>
            <a:extLst>
              <a:ext uri="{FF2B5EF4-FFF2-40B4-BE49-F238E27FC236}">
                <a16:creationId xmlns:a16="http://schemas.microsoft.com/office/drawing/2014/main" id="{26082993-59EC-5DF9-41F2-5E1CB129607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9779000" y="6315075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454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2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F47FE5-E69A-B88E-D3C7-9681036E90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421815" cy="942977"/>
          </a:xfrm>
        </p:spPr>
        <p:txBody>
          <a:bodyPr>
            <a:noAutofit/>
          </a:bodyPr>
          <a:lstStyle/>
          <a:p>
            <a:pPr algn="ctr"/>
            <a:r>
              <a:rPr lang="ru-RU" sz="3600" dirty="0"/>
              <a:t>Сравнение существующих решений и их классификация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78C2796-C448-1EA7-563F-60B79110C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5</a:t>
            </a:fld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Таблица 4">
                <a:extLst>
                  <a:ext uri="{FF2B5EF4-FFF2-40B4-BE49-F238E27FC236}">
                    <a16:creationId xmlns:a16="http://schemas.microsoft.com/office/drawing/2014/main" id="{BBD27208-0195-FEE2-E9F0-D5959B19DFF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526535188"/>
                  </p:ext>
                </p:extLst>
              </p:nvPr>
            </p:nvGraphicFramePr>
            <p:xfrm>
              <a:off x="177527" y="975100"/>
              <a:ext cx="7719800" cy="5746375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2229631">
                      <a:extLst>
                        <a:ext uri="{9D8B030D-6E8A-4147-A177-3AD203B41FA5}">
                          <a16:colId xmlns:a16="http://schemas.microsoft.com/office/drawing/2014/main" val="1157996081"/>
                        </a:ext>
                      </a:extLst>
                    </a:gridCol>
                    <a:gridCol w="1306587">
                      <a:extLst>
                        <a:ext uri="{9D8B030D-6E8A-4147-A177-3AD203B41FA5}">
                          <a16:colId xmlns:a16="http://schemas.microsoft.com/office/drawing/2014/main" val="2381408098"/>
                        </a:ext>
                      </a:extLst>
                    </a:gridCol>
                    <a:gridCol w="1521303">
                      <a:extLst>
                        <a:ext uri="{9D8B030D-6E8A-4147-A177-3AD203B41FA5}">
                          <a16:colId xmlns:a16="http://schemas.microsoft.com/office/drawing/2014/main" val="486372625"/>
                        </a:ext>
                      </a:extLst>
                    </a:gridCol>
                    <a:gridCol w="1363508">
                      <a:extLst>
                        <a:ext uri="{9D8B030D-6E8A-4147-A177-3AD203B41FA5}">
                          <a16:colId xmlns:a16="http://schemas.microsoft.com/office/drawing/2014/main" val="4092701245"/>
                        </a:ext>
                      </a:extLst>
                    </a:gridCol>
                    <a:gridCol w="1298771">
                      <a:extLst>
                        <a:ext uri="{9D8B030D-6E8A-4147-A177-3AD203B41FA5}">
                          <a16:colId xmlns:a16="http://schemas.microsoft.com/office/drawing/2014/main" val="3238359360"/>
                        </a:ext>
                      </a:extLst>
                    </a:gridCol>
                  </a:tblGrid>
                  <a:tr h="475401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Параметр</a:t>
                          </a:r>
                          <a:r>
                            <a:rPr lang="en-US" sz="1400" dirty="0"/>
                            <a:t>/</a:t>
                          </a:r>
                          <a:r>
                            <a:rPr lang="ru-RU" sz="1400" dirty="0"/>
                            <a:t>Название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Ultra 4WD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Проходимец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С1000 </a:t>
                          </a:r>
                          <a:r>
                            <a:rPr lang="en-US" sz="1400" dirty="0"/>
                            <a:t>DS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Pulse 770</a:t>
                          </a:r>
                          <a:endParaRPr lang="ru-RU" sz="1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36055957"/>
                      </a:ext>
                    </a:extLst>
                  </a:tr>
                  <a:tr h="287891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Страна-производитель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Россия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Россия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Германия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Китай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814128075"/>
                      </a:ext>
                    </a:extLst>
                  </a:tr>
                  <a:tr h="287891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Год начала производства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2017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2018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2013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2018</a:t>
                          </a:r>
                          <a:endParaRPr lang="ru-RU" sz="1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900407070"/>
                      </a:ext>
                    </a:extLst>
                  </a:tr>
                  <a:tr h="287891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Компания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 err="1"/>
                            <a:t>Catewil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Observer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 err="1"/>
                            <a:t>Ottobork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 err="1"/>
                            <a:t>Ortonica</a:t>
                          </a:r>
                          <a:endParaRPr lang="ru-RU" sz="1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276399345"/>
                      </a:ext>
                    </a:extLst>
                  </a:tr>
                  <a:tr h="892461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Тип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Коляска повышенной проходимости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400" dirty="0"/>
                            <a:t>Коляска повышенной проходимости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400" dirty="0"/>
                            <a:t>Коляска повышенной проходимости</a:t>
                          </a:r>
                        </a:p>
                        <a:p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400" dirty="0"/>
                            <a:t>Коляска повышенной проходимости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46958380"/>
                      </a:ext>
                    </a:extLst>
                  </a:tr>
                  <a:tr h="287891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База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Колесная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Колесная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Колесная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Колесная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654504223"/>
                      </a:ext>
                    </a:extLst>
                  </a:tr>
                  <a:tr h="287891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Мощность моторов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450 Вт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1300 Вт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450 Вт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600</a:t>
                          </a:r>
                          <a:r>
                            <a:rPr lang="ru-RU" sz="1400" dirty="0"/>
                            <a:t> Вт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7023256"/>
                      </a:ext>
                    </a:extLst>
                  </a:tr>
                  <a:tr h="690938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Наличие </a:t>
                          </a:r>
                          <a:r>
                            <a:rPr lang="ru-RU" sz="1400" dirty="0" err="1"/>
                            <a:t>электрорегулировок</a:t>
                          </a:r>
                          <a:r>
                            <a:rPr lang="ru-RU" sz="1400" dirty="0"/>
                            <a:t> сиденья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Опционально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Опционально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Есть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Нет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87859870"/>
                      </a:ext>
                    </a:extLst>
                  </a:tr>
                  <a:tr h="287891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Джойстик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Английский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Английский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Германский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Английский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60862664"/>
                      </a:ext>
                    </a:extLst>
                  </a:tr>
                  <a:tr h="882887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Максимальная преодолеваемая высота ступеньки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10 см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15 см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7-8 см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10 см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38732319"/>
                      </a:ext>
                    </a:extLst>
                  </a:tr>
                  <a:tr h="882887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Максимальный преодолеваемый угол наклона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15</m:t>
                                </m:r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°</m:t>
                                </m:r>
                              </m:oMath>
                            </m:oMathPara>
                          </a14:m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45</m:t>
                                </m:r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°</m:t>
                                </m:r>
                              </m:oMath>
                            </m:oMathPara>
                          </a14:m>
                          <a:endParaRPr lang="ru-RU" sz="1400" dirty="0"/>
                        </a:p>
                        <a:p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17</m:t>
                                </m:r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°</m:t>
                                </m:r>
                              </m:oMath>
                            </m:oMathPara>
                          </a14:m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15</m:t>
                                </m:r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°</m:t>
                                </m:r>
                              </m:oMath>
                            </m:oMathPara>
                          </a14:m>
                          <a:endParaRPr lang="ru-RU" sz="1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71253228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Таблица 4">
                <a:extLst>
                  <a:ext uri="{FF2B5EF4-FFF2-40B4-BE49-F238E27FC236}">
                    <a16:creationId xmlns:a16="http://schemas.microsoft.com/office/drawing/2014/main" id="{BBD27208-0195-FEE2-E9F0-D5959B19DFF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526535188"/>
                  </p:ext>
                </p:extLst>
              </p:nvPr>
            </p:nvGraphicFramePr>
            <p:xfrm>
              <a:off x="177527" y="975100"/>
              <a:ext cx="7719800" cy="5746375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2229631">
                      <a:extLst>
                        <a:ext uri="{9D8B030D-6E8A-4147-A177-3AD203B41FA5}">
                          <a16:colId xmlns:a16="http://schemas.microsoft.com/office/drawing/2014/main" val="1157996081"/>
                        </a:ext>
                      </a:extLst>
                    </a:gridCol>
                    <a:gridCol w="1306587">
                      <a:extLst>
                        <a:ext uri="{9D8B030D-6E8A-4147-A177-3AD203B41FA5}">
                          <a16:colId xmlns:a16="http://schemas.microsoft.com/office/drawing/2014/main" val="2381408098"/>
                        </a:ext>
                      </a:extLst>
                    </a:gridCol>
                    <a:gridCol w="1521303">
                      <a:extLst>
                        <a:ext uri="{9D8B030D-6E8A-4147-A177-3AD203B41FA5}">
                          <a16:colId xmlns:a16="http://schemas.microsoft.com/office/drawing/2014/main" val="486372625"/>
                        </a:ext>
                      </a:extLst>
                    </a:gridCol>
                    <a:gridCol w="1363508">
                      <a:extLst>
                        <a:ext uri="{9D8B030D-6E8A-4147-A177-3AD203B41FA5}">
                          <a16:colId xmlns:a16="http://schemas.microsoft.com/office/drawing/2014/main" val="4092701245"/>
                        </a:ext>
                      </a:extLst>
                    </a:gridCol>
                    <a:gridCol w="1298771">
                      <a:extLst>
                        <a:ext uri="{9D8B030D-6E8A-4147-A177-3AD203B41FA5}">
                          <a16:colId xmlns:a16="http://schemas.microsoft.com/office/drawing/2014/main" val="3238359360"/>
                        </a:ext>
                      </a:extLst>
                    </a:gridCol>
                  </a:tblGrid>
                  <a:tr h="475401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Параметр</a:t>
                          </a:r>
                          <a:r>
                            <a:rPr lang="en-US" sz="1400" dirty="0"/>
                            <a:t>/</a:t>
                          </a:r>
                          <a:r>
                            <a:rPr lang="ru-RU" sz="1400" dirty="0"/>
                            <a:t>Название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Ultra 4WD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Проходимец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С1000 </a:t>
                          </a:r>
                          <a:r>
                            <a:rPr lang="en-US" sz="1400" dirty="0"/>
                            <a:t>DS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Pulse 770</a:t>
                          </a:r>
                          <a:endParaRPr lang="ru-RU" sz="1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36055957"/>
                      </a:ext>
                    </a:extLst>
                  </a:tr>
                  <a:tr h="304800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Страна-производитель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Россия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Россия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Германия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Китай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814128075"/>
                      </a:ext>
                    </a:extLst>
                  </a:tr>
                  <a:tr h="304800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Год начала производства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2017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2018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2013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2018</a:t>
                          </a:r>
                          <a:endParaRPr lang="ru-RU" sz="1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900407070"/>
                      </a:ext>
                    </a:extLst>
                  </a:tr>
                  <a:tr h="304800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Компания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 err="1"/>
                            <a:t>Catewil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Observer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 err="1"/>
                            <a:t>Ottobork</a:t>
                          </a:r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 err="1"/>
                            <a:t>Ortonica</a:t>
                          </a:r>
                          <a:endParaRPr lang="ru-RU" sz="1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276399345"/>
                      </a:ext>
                    </a:extLst>
                  </a:tr>
                  <a:tr h="944880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Тип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Коляска повышенной проходимости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400" dirty="0"/>
                            <a:t>Коляска повышенной проходимости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400" dirty="0"/>
                            <a:t>Коляска повышенной проходимости</a:t>
                          </a:r>
                        </a:p>
                        <a:p>
                          <a:endParaRPr lang="ru-RU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400" dirty="0"/>
                            <a:t>Коляска повышенной проходимости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46958380"/>
                      </a:ext>
                    </a:extLst>
                  </a:tr>
                  <a:tr h="304800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База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Колесная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Колесная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Колесная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Колесная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654504223"/>
                      </a:ext>
                    </a:extLst>
                  </a:tr>
                  <a:tr h="304800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Мощность моторов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450 Вт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1300 Вт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450 Вт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600</a:t>
                          </a:r>
                          <a:r>
                            <a:rPr lang="ru-RU" sz="1400" dirty="0"/>
                            <a:t> Вт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7023256"/>
                      </a:ext>
                    </a:extLst>
                  </a:tr>
                  <a:tr h="731520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Наличие </a:t>
                          </a:r>
                          <a:r>
                            <a:rPr lang="ru-RU" sz="1400" dirty="0" err="1"/>
                            <a:t>электрорегулировок</a:t>
                          </a:r>
                          <a:r>
                            <a:rPr lang="ru-RU" sz="1400" dirty="0"/>
                            <a:t> сиденья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Опционально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Опционально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Есть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Нет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87859870"/>
                      </a:ext>
                    </a:extLst>
                  </a:tr>
                  <a:tr h="304800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Джойстик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Английский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Английский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Германский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Английский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60862664"/>
                      </a:ext>
                    </a:extLst>
                  </a:tr>
                  <a:tr h="882887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Максимальная преодолеваемая высота ступеньки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10 см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15 см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7-8 см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10 см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38732319"/>
                      </a:ext>
                    </a:extLst>
                  </a:tr>
                  <a:tr h="882887">
                    <a:tc>
                      <a:txBody>
                        <a:bodyPr/>
                        <a:lstStyle/>
                        <a:p>
                          <a:r>
                            <a:rPr lang="ru-RU" sz="1400" dirty="0"/>
                            <a:t>Максимальный преодолеваемый угол наклона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blipFill>
                          <a:blip r:embed="rId4"/>
                          <a:stretch>
                            <a:fillRect l="-171495" t="-551724" r="-321963" b="-137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blipFill>
                          <a:blip r:embed="rId4"/>
                          <a:stretch>
                            <a:fillRect l="-232400" t="-551724" r="-175600" b="-137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blipFill>
                          <a:blip r:embed="rId4"/>
                          <a:stretch>
                            <a:fillRect l="-370982" t="-551724" r="-95982" b="-137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blipFill>
                          <a:blip r:embed="rId4"/>
                          <a:stretch>
                            <a:fillRect l="-495305" t="-551724" r="-939" b="-137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712532281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122BF73-C9C5-5B89-3EB2-03C1976A6B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10600" y="1043924"/>
            <a:ext cx="2954326" cy="5677551"/>
          </a:xfrm>
          <a:prstGeom prst="rect">
            <a:avLst/>
          </a:prstGeom>
        </p:spPr>
      </p:pic>
      <p:pic>
        <p:nvPicPr>
          <p:cNvPr id="3" name="кумс 5">
            <a:hlinkClick r:id="" action="ppaction://media"/>
            <a:extLst>
              <a:ext uri="{FF2B5EF4-FFF2-40B4-BE49-F238E27FC236}">
                <a16:creationId xmlns:a16="http://schemas.microsoft.com/office/drawing/2014/main" id="{7FB8F008-76B5-A7FE-19A2-A7A8BD3C0DC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424321" y="594995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5553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3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D0090A5-EFCF-57A3-3995-E5799A2E60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8789" y="88622"/>
            <a:ext cx="7580179" cy="218911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/>
              <a:t>Идея проекта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5F23D0B-E3DD-5B84-3961-39AE7F0BBE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0709" y="4624664"/>
            <a:ext cx="10759932" cy="2096811"/>
          </a:xfrm>
        </p:spPr>
        <p:txBody>
          <a:bodyPr>
            <a:normAutofit fontScale="92500" lnSpcReduction="20000"/>
          </a:bodyPr>
          <a:lstStyle/>
          <a:p>
            <a:r>
              <a:rPr lang="ru-RU" sz="2000" dirty="0"/>
              <a:t>Электроколяска позволяющая инвалиду свободно преодолевать лестницы, пандусы и бордюры, а также без проблем пользоваться общественным транспортом и свободно входить в стандартный лифт. </a:t>
            </a:r>
          </a:p>
          <a:p>
            <a:r>
              <a:rPr lang="ru-RU" sz="2000" dirty="0"/>
              <a:t>Данная коляска будет иметь 3 режима работы</a:t>
            </a:r>
            <a:r>
              <a:rPr lang="en-US" sz="2000" dirty="0"/>
              <a:t>:</a:t>
            </a:r>
          </a:p>
          <a:p>
            <a:pPr marL="0" indent="0">
              <a:buNone/>
            </a:pPr>
            <a:r>
              <a:rPr lang="en-US" sz="2000" dirty="0"/>
              <a:t> 1. </a:t>
            </a:r>
            <a:r>
              <a:rPr lang="ru-RU" sz="2000" dirty="0"/>
              <a:t>Режим ручного управления (с помощью многопозиционного джойстика)</a:t>
            </a:r>
          </a:p>
          <a:p>
            <a:pPr marL="0" indent="0">
              <a:buNone/>
            </a:pPr>
            <a:r>
              <a:rPr lang="ru-RU" sz="2000" dirty="0"/>
              <a:t>2. Режим автономного следования за маячком в кармане пользователя.</a:t>
            </a:r>
          </a:p>
          <a:p>
            <a:pPr marL="0" indent="0">
              <a:buNone/>
            </a:pPr>
            <a:r>
              <a:rPr lang="ru-RU" sz="2000" dirty="0"/>
              <a:t>3. Режим полностью автономной доставки пассажира в заранее заданную точку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2B55107-7B17-3135-05BA-A10D246EC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6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1568556-B14C-2D0F-AD2F-61316B79AB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7300" y="735386"/>
            <a:ext cx="6027757" cy="3709778"/>
          </a:xfrm>
          <a:prstGeom prst="rect">
            <a:avLst/>
          </a:prstGeom>
        </p:spPr>
      </p:pic>
      <p:pic>
        <p:nvPicPr>
          <p:cNvPr id="5" name="кумс 6">
            <a:hlinkClick r:id="" action="ppaction://media"/>
            <a:extLst>
              <a:ext uri="{FF2B5EF4-FFF2-40B4-BE49-F238E27FC236}">
                <a16:creationId xmlns:a16="http://schemas.microsoft.com/office/drawing/2014/main" id="{EF12F3F7-7C35-F5A5-3A41-A2C91A5F9AC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463213" y="6062663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069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6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6079CB-4983-66E9-1A8E-4470F9412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741" y="75944"/>
            <a:ext cx="10515600" cy="338555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/>
              <a:t>Подбор электроприводов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A2872D8-315C-1E4C-F9D7-FE205D349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7</a:t>
            </a:fld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642486E-8DCD-F1A2-8BAF-4FFE1621ED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9271" y="621413"/>
            <a:ext cx="3608370" cy="241675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531175-6314-376E-818C-63D39C8F5F2E}"/>
              </a:ext>
            </a:extLst>
          </p:cNvPr>
          <p:cNvSpPr txBox="1"/>
          <p:nvPr/>
        </p:nvSpPr>
        <p:spPr>
          <a:xfrm>
            <a:off x="471948" y="2888840"/>
            <a:ext cx="28847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/>
              <a:t>Расчетная схема для</a:t>
            </a:r>
            <a:r>
              <a:rPr lang="en-US" sz="1600" dirty="0"/>
              <a:t> </a:t>
            </a:r>
            <a:r>
              <a:rPr lang="ru-RU" sz="1600" dirty="0"/>
              <a:t>прямолинейного режима езды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50C9531-4033-BAB0-9E21-6187AD67AC9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4903" b="6126"/>
          <a:stretch/>
        </p:blipFill>
        <p:spPr bwMode="auto">
          <a:xfrm>
            <a:off x="4439837" y="483184"/>
            <a:ext cx="1923190" cy="216538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3FF6146-968B-A820-74F9-1F11E3A5A318}"/>
              </a:ext>
            </a:extLst>
          </p:cNvPr>
          <p:cNvSpPr txBox="1"/>
          <p:nvPr/>
        </p:nvSpPr>
        <p:spPr>
          <a:xfrm>
            <a:off x="4320867" y="2844225"/>
            <a:ext cx="20421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/>
              <a:t>Расчетная схема для заезда на пандус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03BC149-2529-4FD9-F0BE-966D53036B8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96637" y="483184"/>
            <a:ext cx="3602704" cy="220176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09F414B-8EC2-0688-1819-4889B024E69E}"/>
              </a:ext>
            </a:extLst>
          </p:cNvPr>
          <p:cNvSpPr txBox="1"/>
          <p:nvPr/>
        </p:nvSpPr>
        <p:spPr>
          <a:xfrm>
            <a:off x="7085125" y="2841495"/>
            <a:ext cx="41885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/>
              <a:t>Расчетная схема для привода подъема шасси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B0BB9205-5FAB-FEF7-5FD8-0AFF40E49F89}"/>
                  </a:ext>
                </a:extLst>
              </p:cNvPr>
              <p:cNvSpPr txBox="1"/>
              <p:nvPr/>
            </p:nvSpPr>
            <p:spPr>
              <a:xfrm>
                <a:off x="326695" y="3554362"/>
                <a:ext cx="2953347" cy="63123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"/>
                          <m:ctrlPr>
                            <a:rPr lang="ru-RU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ru-RU" i="1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acc>
                                <m:accPr>
                                  <m:chr m:val="̈"/>
                                  <m:ctrlPr>
                                    <a:rPr lang="ru-RU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acc>
                              <m:r>
                                <a:rPr lang="ru-RU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𝐹𝑡𝑟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ru-RU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𝐽</m:t>
                                  </m:r>
                                </m:e>
                                <m:sub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𝑜</m:t>
                                  </m:r>
                                </m:sub>
                              </m:sSub>
                              <m:acc>
                                <m:accPr>
                                  <m:chr m:val="̈"/>
                                  <m:ctrlPr>
                                    <a:rPr lang="ru-RU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𝜑</m:t>
                                  </m:r>
                                </m:e>
                              </m:acc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𝑀𝑑</m:t>
                              </m:r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𝑀𝑡𝑟𝑐</m:t>
                              </m:r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𝐹𝑡𝑟</m:t>
                              </m:r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.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B0BB9205-5FAB-FEF7-5FD8-0AFF40E49F8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6695" y="3554362"/>
                <a:ext cx="2953347" cy="6312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extBox 15">
            <a:extLst>
              <a:ext uri="{FF2B5EF4-FFF2-40B4-BE49-F238E27FC236}">
                <a16:creationId xmlns:a16="http://schemas.microsoft.com/office/drawing/2014/main" id="{1180679D-7A11-1718-610E-D332F2A3C19F}"/>
              </a:ext>
            </a:extLst>
          </p:cNvPr>
          <p:cNvSpPr txBox="1"/>
          <p:nvPr/>
        </p:nvSpPr>
        <p:spPr>
          <a:xfrm>
            <a:off x="379271" y="4282932"/>
            <a:ext cx="634009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Системы дифференциальных уравнений динамики относительно центра колеса, из которых были найдены требуемые моменты силовой установки для режима прямолинейной езды и режима заезда на пандусы.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AB0B829B-8F12-D630-99C4-D03E155C8C28}"/>
                  </a:ext>
                </a:extLst>
              </p:cNvPr>
              <p:cNvSpPr txBox="1"/>
              <p:nvPr/>
            </p:nvSpPr>
            <p:spPr>
              <a:xfrm>
                <a:off x="3945174" y="3510903"/>
                <a:ext cx="2657331" cy="61786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"/>
                          <m:ctrlPr>
                            <a:rPr lang="ru-RU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ru-RU" i="1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acc>
                                <m:accPr>
                                  <m:chr m:val="̈"/>
                                  <m:ctrlPr>
                                    <a:rPr lang="ru-RU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acc>
                              <m:r>
                                <a:rPr lang="ru-RU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𝐹𝑡𝑟</m:t>
                              </m:r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𝑚𝑔𝑠𝑖𝑛</m:t>
                              </m:r>
                              <m:d>
                                <m:dPr>
                                  <m:ctrlPr>
                                    <a:rPr lang="ru-RU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</m:d>
                            </m:e>
                            <m:e>
                              <m:sSub>
                                <m:sSubPr>
                                  <m:ctrlPr>
                                    <a:rPr lang="ru-RU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𝐽</m:t>
                                  </m:r>
                                </m:e>
                                <m:sub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𝑜</m:t>
                                  </m:r>
                                </m:sub>
                              </m:sSub>
                              <m:acc>
                                <m:accPr>
                                  <m:chr m:val="̈"/>
                                  <m:ctrlPr>
                                    <a:rPr lang="ru-RU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𝜑</m:t>
                                  </m:r>
                                </m:e>
                              </m:acc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𝑀𝑘</m:t>
                              </m:r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𝐹𝑡𝑟</m:t>
                              </m:r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.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AB0B829B-8F12-D630-99C4-D03E155C8C2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45174" y="3510903"/>
                <a:ext cx="2657331" cy="617861"/>
              </a:xfrm>
              <a:prstGeom prst="rect">
                <a:avLst/>
              </a:prstGeom>
              <a:blipFill>
                <a:blip r:embed="rId8"/>
                <a:stretch>
                  <a:fillRect b="-99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F7F1C067-84CF-AB6A-4BE4-DC12FFCF7BFF}"/>
                  </a:ext>
                </a:extLst>
              </p:cNvPr>
              <p:cNvSpPr txBox="1"/>
              <p:nvPr/>
            </p:nvSpPr>
            <p:spPr>
              <a:xfrm>
                <a:off x="8266723" y="3547862"/>
                <a:ext cx="2084289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i="1">
                          <a:latin typeface="Cambria Math" panose="02040503050406030204" pitchFamily="18" charset="0"/>
                        </a:rPr>
                        <m:t>𝑀𝑝</m:t>
                      </m:r>
                      <m:r>
                        <a:rPr lang="ru-RU" i="1">
                          <a:latin typeface="Cambria Math" panose="02040503050406030204" pitchFamily="18" charset="0"/>
                        </a:rPr>
                        <m:t>=0.25∗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𝑙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1∗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𝑚𝑔</m:t>
                      </m:r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F7F1C067-84CF-AB6A-4BE4-DC12FFCF7BF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66723" y="3547862"/>
                <a:ext cx="2084289" cy="276999"/>
              </a:xfrm>
              <a:prstGeom prst="rect">
                <a:avLst/>
              </a:prstGeom>
              <a:blipFill>
                <a:blip r:embed="rId9"/>
                <a:stretch>
                  <a:fillRect l="-3216" r="-2339" b="-3333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TextBox 18">
            <a:extLst>
              <a:ext uri="{FF2B5EF4-FFF2-40B4-BE49-F238E27FC236}">
                <a16:creationId xmlns:a16="http://schemas.microsoft.com/office/drawing/2014/main" id="{F8194FCB-1091-43A2-CD4A-B8484A77FA3A}"/>
              </a:ext>
            </a:extLst>
          </p:cNvPr>
          <p:cNvSpPr txBox="1"/>
          <p:nvPr/>
        </p:nvSpPr>
        <p:spPr>
          <a:xfrm>
            <a:off x="7975172" y="3869978"/>
            <a:ext cx="31207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/>
              <a:t>Уравнение суммы моментов относительно края подъема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FF6E60BF-FA8D-C487-4471-702728737571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b="16981"/>
          <a:stretch/>
        </p:blipFill>
        <p:spPr bwMode="auto">
          <a:xfrm>
            <a:off x="7126256" y="4408876"/>
            <a:ext cx="4147411" cy="237318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29C2265C-B256-84E7-BF56-AFE60E1BC49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41230" y="4978549"/>
            <a:ext cx="4020995" cy="1742138"/>
          </a:xfrm>
          <a:prstGeom prst="rect">
            <a:avLst/>
          </a:prstGeom>
        </p:spPr>
      </p:pic>
      <p:pic>
        <p:nvPicPr>
          <p:cNvPr id="9" name="кумс 7">
            <a:hlinkClick r:id="" action="ppaction://media"/>
            <a:extLst>
              <a:ext uri="{FF2B5EF4-FFF2-40B4-BE49-F238E27FC236}">
                <a16:creationId xmlns:a16="http://schemas.microsoft.com/office/drawing/2014/main" id="{C44BEA60-394E-71E8-7355-4BB623A4C3E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6096000" y="6063161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957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20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2462BB-34F9-6D89-36A1-CC41690FF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317480" cy="315912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/>
              <a:t>Интегрированный драйвер двигателя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64DFC83-C92A-AA47-D6E2-4F62A07D1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8</a:t>
            </a:fld>
            <a:endParaRPr lang="ru-RU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7AC0FBA-450B-F189-C79F-AF8F03AECDD7}"/>
              </a:ext>
            </a:extLst>
          </p:cNvPr>
          <p:cNvSpPr txBox="1"/>
          <p:nvPr/>
        </p:nvSpPr>
        <p:spPr>
          <a:xfrm>
            <a:off x="809194" y="5684366"/>
            <a:ext cx="40843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Структурная схема одноканальной САУ (режим управления по скорости)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7B79260-F696-9A0B-C68F-944A8AE21AA2}"/>
              </a:ext>
            </a:extLst>
          </p:cNvPr>
          <p:cNvSpPr txBox="1"/>
          <p:nvPr/>
        </p:nvSpPr>
        <p:spPr>
          <a:xfrm>
            <a:off x="5996940" y="5346250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dirty="0"/>
              <a:t>Структурная схема одноканальной САУ </a:t>
            </a:r>
          </a:p>
          <a:p>
            <a:pPr algn="ctr"/>
            <a:r>
              <a:rPr lang="ru-RU" dirty="0"/>
              <a:t>(режим управления по углу)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BF0A636-DDB9-855A-8FFC-A4E5C16E10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5836" y="762411"/>
            <a:ext cx="2605519" cy="297508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C2E610B-FB8B-F9FA-B22A-A1C61143A61C}"/>
              </a:ext>
            </a:extLst>
          </p:cNvPr>
          <p:cNvSpPr txBox="1"/>
          <p:nvPr/>
        </p:nvSpPr>
        <p:spPr>
          <a:xfrm>
            <a:off x="3370498" y="1357399"/>
            <a:ext cx="5970147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1 – разъем питания 24</a:t>
            </a:r>
            <a:r>
              <a:rPr lang="en-US" sz="16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ru-RU" sz="16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и основной разъем подключения </a:t>
            </a:r>
            <a:r>
              <a:rPr lang="en-US" sz="16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CAN</a:t>
            </a:r>
            <a:r>
              <a:rPr lang="ru-RU" sz="16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-шины, 2 – место, где лазерной гравировкой написана версия этого драйвера, 3 – выходы для перепрошивки МК драйвера, 4 – отладочный выход </a:t>
            </a:r>
            <a:r>
              <a:rPr lang="en-US" sz="16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CAN</a:t>
            </a:r>
            <a:r>
              <a:rPr lang="ru-RU" sz="16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-шины, 5 – световые индикаторы работы драйвера, 6 – крепежное отверстие, </a:t>
            </a:r>
            <a:r>
              <a:rPr lang="en-US" sz="16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ru-RU" sz="16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kern="100" cap="all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ru-RU" sz="1600" kern="100" cap="all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kern="100" cap="all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ru-RU" sz="1600" kern="100" cap="all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ru-RU" sz="16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точки подключения трех фаз мотора.</a:t>
            </a:r>
            <a:endParaRPr lang="ru-RU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D05C8780-2AC2-B884-6CEF-365575D376A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377" r="7609" b="21312"/>
          <a:stretch/>
        </p:blipFill>
        <p:spPr bwMode="auto">
          <a:xfrm>
            <a:off x="62866" y="3924661"/>
            <a:ext cx="5196389" cy="142159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3C899B36-EB16-9F75-D4A8-DCE892CBF9D2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502" r="9643" b="39648"/>
          <a:stretch/>
        </p:blipFill>
        <p:spPr bwMode="auto">
          <a:xfrm>
            <a:off x="5259254" y="3924661"/>
            <a:ext cx="6921725" cy="119008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" name="кумс 8">
            <a:hlinkClick r:id="" action="ppaction://media"/>
            <a:extLst>
              <a:ext uri="{FF2B5EF4-FFF2-40B4-BE49-F238E27FC236}">
                <a16:creationId xmlns:a16="http://schemas.microsoft.com/office/drawing/2014/main" id="{FE180199-8BDA-9F73-A0B2-DB52100AFF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428000" y="5789381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12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52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2462BB-34F9-6D89-36A1-CC41690FF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317480" cy="315912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/>
              <a:t>Математическое моделирование двигателя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64DFC83-C92A-AA47-D6E2-4F62A07D1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D2F52-31FE-466B-94A9-682D9AD3453A}" type="slidenum">
              <a:rPr lang="ru-RU" smtClean="0"/>
              <a:t>9</a:t>
            </a:fld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B1D1F6D-7304-4ADB-F378-BE4FB4BDA55A}"/>
                  </a:ext>
                </a:extLst>
              </p:cNvPr>
              <p:cNvSpPr txBox="1"/>
              <p:nvPr/>
            </p:nvSpPr>
            <p:spPr>
              <a:xfrm>
                <a:off x="340687" y="1280161"/>
                <a:ext cx="5334491" cy="380469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"/>
                          <m:ctrlPr>
                            <a:rPr lang="ru-RU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ru-RU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ru-RU">
                                  <a:latin typeface="Cambria Math" panose="02040503050406030204" pitchFamily="18" charset="0"/>
                                </a:rPr>
                                <m:t>&amp;</m:t>
                              </m:r>
                              <m:eqArr>
                                <m:eqArrPr>
                                  <m:ctrlPr>
                                    <a:rPr lang="ru-RU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eqArrPr>
                                <m:e>
                                  <m:r>
                                    <a:rPr lang="ru-RU" i="0">
                                      <a:latin typeface="Cambria Math" panose="02040503050406030204" pitchFamily="18" charset="0"/>
                                    </a:rPr>
                                    <m:t>&amp;</m:t>
                                  </m:r>
                                  <m:eqArr>
                                    <m:eqArrPr>
                                      <m:ctrlPr>
                                        <a:rPr lang="ru-RU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eqArrPr>
                                    <m:e>
                                      <m:r>
                                        <a:rPr lang="ru-RU" i="0">
                                          <a:latin typeface="Cambria Math" panose="02040503050406030204" pitchFamily="18" charset="0"/>
                                        </a:rPr>
                                        <m:t>&amp;</m:t>
                                      </m:r>
                                      <m:sSub>
                                        <m:sSubPr>
                                          <m:ctrlPr>
                                            <a:rPr lang="ru-RU" i="1">
                                              <a:solidFill>
                                                <a:srgbClr val="836967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𝐴</m:t>
                                          </m:r>
                                        </m:sub>
                                      </m:sSub>
                                      <m:r>
                                        <a:rPr lang="ru-RU" i="0">
                                          <a:latin typeface="Cambria Math" panose="02040503050406030204" pitchFamily="18" charset="0"/>
                                        </a:rPr>
                                        <m:t>=</m:t>
                                      </m:r>
                                      <m:r>
                                        <a:rPr lang="ru-RU" i="1">
                                          <a:latin typeface="Cambria Math" panose="02040503050406030204" pitchFamily="18" charset="0"/>
                                        </a:rPr>
                                        <m:t>𝐿</m:t>
                                      </m:r>
                                      <m:f>
                                        <m:fPr>
                                          <m:ctrlPr>
                                            <a:rPr lang="ru-RU" i="1">
                                              <a:solidFill>
                                                <a:srgbClr val="836967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𝑑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ru-RU" i="1">
                                                  <a:solidFill>
                                                    <a:srgbClr val="836967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ru-RU" i="1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e>
                                            <m:sub>
                                              <m:r>
                                                <a:rPr lang="ru-RU" i="1">
                                                  <a:latin typeface="Cambria Math" panose="02040503050406030204" pitchFamily="18" charset="0"/>
                                                </a:rPr>
                                                <m:t>𝐴</m:t>
                                              </m:r>
                                            </m:sub>
                                          </m:sSub>
                                        </m:num>
                                        <m:den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𝑑𝑡</m:t>
                                          </m:r>
                                        </m:den>
                                      </m:f>
                                      <m:r>
                                        <a:rPr lang="ru-RU" i="0">
                                          <a:latin typeface="Cambria Math" panose="02040503050406030204" pitchFamily="18" charset="0"/>
                                        </a:rPr>
                                        <m:t>+</m:t>
                                      </m:r>
                                      <m:sSub>
                                        <m:sSubPr>
                                          <m:ctrlPr>
                                            <a:rPr lang="ru-RU" i="1">
                                              <a:solidFill>
                                                <a:srgbClr val="836967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e>
                                        <m:sub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𝐴</m:t>
                                          </m:r>
                                        </m:sub>
                                      </m:sSub>
                                      <m:r>
                                        <a:rPr lang="ru-RU" i="1">
                                          <a:latin typeface="Cambria Math" panose="02040503050406030204" pitchFamily="18" charset="0"/>
                                        </a:rPr>
                                        <m:t>𝑅</m:t>
                                      </m:r>
                                      <m:r>
                                        <a:rPr lang="ru-RU" i="0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ru-RU" i="1">
                                              <a:solidFill>
                                                <a:srgbClr val="836967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𝐶</m:t>
                                          </m:r>
                                        </m:e>
                                        <m:sub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𝑒</m:t>
                                          </m:r>
                                        </m:sub>
                                      </m:sSub>
                                      <m:f>
                                        <m:fPr>
                                          <m:ctrlPr>
                                            <a:rPr lang="ru-RU" i="1">
                                              <a:solidFill>
                                                <a:srgbClr val="836967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𝑑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ru-RU" i="1">
                                                  <a:solidFill>
                                                    <a:srgbClr val="836967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ru-RU" i="1">
                                                  <a:latin typeface="Cambria Math" panose="02040503050406030204" pitchFamily="18" charset="0"/>
                                                </a:rPr>
                                                <m:t>𝛼</m:t>
                                              </m:r>
                                            </m:e>
                                            <m:sub>
                                              <m:r>
                                                <a:rPr lang="ru-RU" i="1">
                                                  <a:latin typeface="Cambria Math" panose="02040503050406030204" pitchFamily="18" charset="0"/>
                                                </a:rPr>
                                                <m:t>𝑚</m:t>
                                              </m:r>
                                            </m:sub>
                                          </m:sSub>
                                        </m:num>
                                        <m:den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𝑑𝑡</m:t>
                                          </m:r>
                                        </m:den>
                                      </m:f>
                                      <m:func>
                                        <m:funcPr>
                                          <m:ctrlP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uncPr>
                                        <m:fName>
                                          <m:r>
                                            <m:rPr>
                                              <m:sty m:val="p"/>
                                            </m:rPr>
                                            <a:rPr lang="ru-RU" i="0">
                                              <a:latin typeface="Cambria Math" panose="02040503050406030204" pitchFamily="18" charset="0"/>
                                            </a:rPr>
                                            <m:t>sin</m:t>
                                          </m:r>
                                        </m:fName>
                                        <m:e>
                                          <m:d>
                                            <m:dPr>
                                              <m:ctrlPr>
                                                <a:rPr lang="ru-RU" i="1">
                                                  <a:solidFill>
                                                    <a:srgbClr val="836967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ru-RU" i="1">
                                                  <a:latin typeface="Cambria Math" panose="02040503050406030204" pitchFamily="18" charset="0"/>
                                                </a:rPr>
                                                <m:t>𝜑</m:t>
                                              </m:r>
                                            </m:e>
                                          </m:d>
                                        </m:e>
                                      </m:func>
                                    </m:e>
                                    <m:e>
                                      <m:r>
                                        <a:rPr lang="ru-RU" i="0">
                                          <a:latin typeface="Cambria Math" panose="02040503050406030204" pitchFamily="18" charset="0"/>
                                        </a:rPr>
                                        <m:t>&amp;</m:t>
                                      </m:r>
                                      <m:sSub>
                                        <m:sSubPr>
                                          <m:ctrlPr>
                                            <a:rPr lang="ru-RU" i="1">
                                              <a:solidFill>
                                                <a:srgbClr val="836967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𝐵</m:t>
                                          </m:r>
                                        </m:sub>
                                      </m:sSub>
                                      <m:r>
                                        <a:rPr lang="ru-RU" i="0">
                                          <a:latin typeface="Cambria Math" panose="02040503050406030204" pitchFamily="18" charset="0"/>
                                        </a:rPr>
                                        <m:t>=</m:t>
                                      </m:r>
                                      <m:r>
                                        <a:rPr lang="ru-RU" i="1">
                                          <a:latin typeface="Cambria Math" panose="02040503050406030204" pitchFamily="18" charset="0"/>
                                        </a:rPr>
                                        <m:t>𝐿</m:t>
                                      </m:r>
                                      <m:f>
                                        <m:fPr>
                                          <m:ctrlPr>
                                            <a:rPr lang="ru-RU" i="1">
                                              <a:solidFill>
                                                <a:srgbClr val="836967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𝑑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ru-RU" i="1">
                                                  <a:solidFill>
                                                    <a:srgbClr val="836967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ru-RU" i="1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e>
                                            <m:sub>
                                              <m:r>
                                                <a:rPr lang="ru-RU" i="1">
                                                  <a:latin typeface="Cambria Math" panose="02040503050406030204" pitchFamily="18" charset="0"/>
                                                </a:rPr>
                                                <m:t>𝐵</m:t>
                                              </m:r>
                                            </m:sub>
                                          </m:sSub>
                                        </m:num>
                                        <m:den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𝑑𝑡</m:t>
                                          </m:r>
                                        </m:den>
                                      </m:f>
                                      <m:r>
                                        <a:rPr lang="ru-RU" i="0">
                                          <a:latin typeface="Cambria Math" panose="02040503050406030204" pitchFamily="18" charset="0"/>
                                        </a:rPr>
                                        <m:t>+</m:t>
                                      </m:r>
                                      <m:sSub>
                                        <m:sSubPr>
                                          <m:ctrlPr>
                                            <a:rPr lang="ru-RU" i="1">
                                              <a:solidFill>
                                                <a:srgbClr val="836967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e>
                                        <m:sub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𝐵</m:t>
                                          </m:r>
                                        </m:sub>
                                      </m:sSub>
                                      <m:r>
                                        <a:rPr lang="ru-RU" i="1">
                                          <a:latin typeface="Cambria Math" panose="02040503050406030204" pitchFamily="18" charset="0"/>
                                        </a:rPr>
                                        <m:t>𝑅</m:t>
                                      </m:r>
                                      <m:r>
                                        <a:rPr lang="ru-RU" i="0">
                                          <a:latin typeface="Cambria Math" panose="02040503050406030204" pitchFamily="18" charset="0"/>
                                        </a:rPr>
                                        <m:t> −</m:t>
                                      </m:r>
                                      <m:sSub>
                                        <m:sSubPr>
                                          <m:ctrlPr>
                                            <a:rPr lang="ru-RU" i="1">
                                              <a:solidFill>
                                                <a:srgbClr val="836967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𝐶</m:t>
                                          </m:r>
                                        </m:e>
                                        <m:sub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𝑒</m:t>
                                          </m:r>
                                        </m:sub>
                                      </m:sSub>
                                      <m:f>
                                        <m:fPr>
                                          <m:ctrlPr>
                                            <a:rPr lang="ru-RU" i="1">
                                              <a:solidFill>
                                                <a:srgbClr val="836967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𝑑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ru-RU" i="1">
                                                  <a:solidFill>
                                                    <a:srgbClr val="836967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ru-RU" i="1">
                                                  <a:latin typeface="Cambria Math" panose="02040503050406030204" pitchFamily="18" charset="0"/>
                                                </a:rPr>
                                                <m:t>𝛼</m:t>
                                              </m:r>
                                            </m:e>
                                            <m:sub>
                                              <m:r>
                                                <a:rPr lang="ru-RU" i="1">
                                                  <a:latin typeface="Cambria Math" panose="02040503050406030204" pitchFamily="18" charset="0"/>
                                                </a:rPr>
                                                <m:t>𝑚</m:t>
                                              </m:r>
                                            </m:sub>
                                          </m:sSub>
                                        </m:num>
                                        <m:den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𝑑𝑡</m:t>
                                          </m:r>
                                        </m:den>
                                      </m:f>
                                      <m:func>
                                        <m:funcPr>
                                          <m:ctrlP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uncPr>
                                        <m:fName>
                                          <m:r>
                                            <m:rPr>
                                              <m:sty m:val="p"/>
                                            </m:rPr>
                                            <a:rPr lang="ru-RU" i="0">
                                              <a:latin typeface="Cambria Math" panose="02040503050406030204" pitchFamily="18" charset="0"/>
                                            </a:rPr>
                                            <m:t>sin</m:t>
                                          </m:r>
                                        </m:fName>
                                        <m:e>
                                          <m:d>
                                            <m:dPr>
                                              <m:ctrlPr>
                                                <a:rPr lang="ru-RU" i="1">
                                                  <a:solidFill>
                                                    <a:srgbClr val="836967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ru-RU" i="1">
                                                  <a:latin typeface="Cambria Math" panose="02040503050406030204" pitchFamily="18" charset="0"/>
                                                </a:rPr>
                                                <m:t>𝜑</m:t>
                                              </m:r>
                                              <m:r>
                                                <a:rPr lang="ru-RU" i="0">
                                                  <a:latin typeface="Cambria Math" panose="02040503050406030204" pitchFamily="18" charset="0"/>
                                                </a:rPr>
                                                <m:t>−</m:t>
                                              </m:r>
                                              <m:f>
                                                <m:fPr>
                                                  <m:ctrlPr>
                                                    <a:rPr lang="ru-RU" i="1">
                                                      <a:solidFill>
                                                        <a:srgbClr val="836967"/>
                                                      </a:solidFill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fPr>
                                                <m:num>
                                                  <m:r>
                                                    <a:rPr lang="ru-RU" i="0">
                                                      <a:latin typeface="Cambria Math" panose="02040503050406030204" pitchFamily="18" charset="0"/>
                                                    </a:rPr>
                                                    <m:t>2</m:t>
                                                  </m:r>
                                                  <m:r>
                                                    <a:rPr lang="ru-RU" i="1">
                                                      <a:latin typeface="Cambria Math" panose="02040503050406030204" pitchFamily="18" charset="0"/>
                                                    </a:rPr>
                                                    <m:t>𝜋</m:t>
                                                  </m:r>
                                                </m:num>
                                                <m:den>
                                                  <m:r>
                                                    <a:rPr lang="ru-RU" i="0">
                                                      <a:latin typeface="Cambria Math" panose="02040503050406030204" pitchFamily="18" charset="0"/>
                                                    </a:rPr>
                                                    <m:t>3</m:t>
                                                  </m:r>
                                                </m:den>
                                              </m:f>
                                            </m:e>
                                          </m:d>
                                        </m:e>
                                      </m:func>
                                    </m:e>
                                    <m:e>
                                      <m:r>
                                        <a:rPr lang="ru-RU" i="0">
                                          <a:latin typeface="Cambria Math" panose="02040503050406030204" pitchFamily="18" charset="0"/>
                                        </a:rPr>
                                        <m:t>&amp;</m:t>
                                      </m:r>
                                      <m:sSub>
                                        <m:sSubPr>
                                          <m:ctrlPr>
                                            <a:rPr lang="ru-RU" i="1">
                                              <a:solidFill>
                                                <a:srgbClr val="836967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𝑈</m:t>
                                          </m:r>
                                        </m:e>
                                        <m:sub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𝐶</m:t>
                                          </m:r>
                                        </m:sub>
                                      </m:sSub>
                                      <m:r>
                                        <a:rPr lang="ru-RU" i="0">
                                          <a:latin typeface="Cambria Math" panose="02040503050406030204" pitchFamily="18" charset="0"/>
                                        </a:rPr>
                                        <m:t>=</m:t>
                                      </m:r>
                                      <m:r>
                                        <a:rPr lang="ru-RU" i="1">
                                          <a:latin typeface="Cambria Math" panose="02040503050406030204" pitchFamily="18" charset="0"/>
                                        </a:rPr>
                                        <m:t>𝐿</m:t>
                                      </m:r>
                                      <m:f>
                                        <m:fPr>
                                          <m:ctrlPr>
                                            <a:rPr lang="ru-RU" i="1">
                                              <a:solidFill>
                                                <a:srgbClr val="836967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𝑑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ru-RU" i="1">
                                                  <a:solidFill>
                                                    <a:srgbClr val="836967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ru-RU" i="1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e>
                                            <m:sub>
                                              <m:r>
                                                <a:rPr lang="ru-RU" i="1">
                                                  <a:latin typeface="Cambria Math" panose="02040503050406030204" pitchFamily="18" charset="0"/>
                                                </a:rPr>
                                                <m:t>𝐶</m:t>
                                              </m:r>
                                            </m:sub>
                                          </m:sSub>
                                        </m:num>
                                        <m:den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𝑑𝑡</m:t>
                                          </m:r>
                                        </m:den>
                                      </m:f>
                                      <m:r>
                                        <a:rPr lang="ru-RU" i="0">
                                          <a:latin typeface="Cambria Math" panose="02040503050406030204" pitchFamily="18" charset="0"/>
                                        </a:rPr>
                                        <m:t>+</m:t>
                                      </m:r>
                                      <m:sSub>
                                        <m:sSubPr>
                                          <m:ctrlPr>
                                            <a:rPr lang="ru-RU" i="1">
                                              <a:solidFill>
                                                <a:srgbClr val="836967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e>
                                        <m:sub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𝐶</m:t>
                                          </m:r>
                                        </m:sub>
                                      </m:sSub>
                                      <m:r>
                                        <a:rPr lang="ru-RU" i="1">
                                          <a:latin typeface="Cambria Math" panose="02040503050406030204" pitchFamily="18" charset="0"/>
                                        </a:rPr>
                                        <m:t>𝑅</m:t>
                                      </m:r>
                                      <m:r>
                                        <a:rPr lang="ru-RU" i="0">
                                          <a:latin typeface="Cambria Math" panose="02040503050406030204" pitchFamily="18" charset="0"/>
                                        </a:rPr>
                                        <m:t> −</m:t>
                                      </m:r>
                                      <m:sSub>
                                        <m:sSubPr>
                                          <m:ctrlPr>
                                            <a:rPr lang="ru-RU" i="1">
                                              <a:solidFill>
                                                <a:srgbClr val="836967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𝐶</m:t>
                                          </m:r>
                                        </m:e>
                                        <m:sub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𝑒</m:t>
                                          </m:r>
                                        </m:sub>
                                      </m:sSub>
                                      <m:f>
                                        <m:fPr>
                                          <m:ctrlPr>
                                            <a:rPr lang="ru-RU" i="1">
                                              <a:solidFill>
                                                <a:srgbClr val="836967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𝑑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ru-RU" i="1">
                                                  <a:solidFill>
                                                    <a:srgbClr val="836967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ru-RU" i="1">
                                                  <a:latin typeface="Cambria Math" panose="02040503050406030204" pitchFamily="18" charset="0"/>
                                                </a:rPr>
                                                <m:t>𝛼</m:t>
                                              </m:r>
                                            </m:e>
                                            <m:sub>
                                              <m:r>
                                                <a:rPr lang="ru-RU" i="1">
                                                  <a:latin typeface="Cambria Math" panose="02040503050406030204" pitchFamily="18" charset="0"/>
                                                </a:rPr>
                                                <m:t>𝑚</m:t>
                                              </m:r>
                                            </m:sub>
                                          </m:sSub>
                                        </m:num>
                                        <m:den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𝑑𝑡</m:t>
                                          </m:r>
                                        </m:den>
                                      </m:f>
                                      <m:func>
                                        <m:funcPr>
                                          <m:ctrlP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uncPr>
                                        <m:fName>
                                          <m:r>
                                            <m:rPr>
                                              <m:sty m:val="p"/>
                                            </m:rPr>
                                            <a:rPr lang="ru-RU" i="0">
                                              <a:latin typeface="Cambria Math" panose="02040503050406030204" pitchFamily="18" charset="0"/>
                                            </a:rPr>
                                            <m:t>sin</m:t>
                                          </m:r>
                                        </m:fName>
                                        <m:e>
                                          <m:d>
                                            <m:dPr>
                                              <m:ctrlPr>
                                                <a:rPr lang="ru-RU" i="1">
                                                  <a:solidFill>
                                                    <a:srgbClr val="836967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ru-RU" i="1">
                                                  <a:latin typeface="Cambria Math" panose="02040503050406030204" pitchFamily="18" charset="0"/>
                                                </a:rPr>
                                                <m:t>𝜑</m:t>
                                              </m:r>
                                              <m:r>
                                                <a:rPr lang="ru-RU" i="0">
                                                  <a:latin typeface="Cambria Math" panose="02040503050406030204" pitchFamily="18" charset="0"/>
                                                </a:rPr>
                                                <m:t>+</m:t>
                                              </m:r>
                                              <m:f>
                                                <m:fPr>
                                                  <m:ctrlPr>
                                                    <a:rPr lang="ru-RU" i="1">
                                                      <a:solidFill>
                                                        <a:srgbClr val="836967"/>
                                                      </a:solidFill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fPr>
                                                <m:num>
                                                  <m:r>
                                                    <a:rPr lang="ru-RU" i="0">
                                                      <a:latin typeface="Cambria Math" panose="02040503050406030204" pitchFamily="18" charset="0"/>
                                                    </a:rPr>
                                                    <m:t>2</m:t>
                                                  </m:r>
                                                  <m:r>
                                                    <a:rPr lang="ru-RU" i="1">
                                                      <a:latin typeface="Cambria Math" panose="02040503050406030204" pitchFamily="18" charset="0"/>
                                                    </a:rPr>
                                                    <m:t>𝜋</m:t>
                                                  </m:r>
                                                </m:num>
                                                <m:den>
                                                  <m:r>
                                                    <a:rPr lang="ru-RU" i="0">
                                                      <a:latin typeface="Cambria Math" panose="02040503050406030204" pitchFamily="18" charset="0"/>
                                                    </a:rPr>
                                                    <m:t>3</m:t>
                                                  </m:r>
                                                </m:den>
                                              </m:f>
                                            </m:e>
                                          </m:d>
                                        </m:e>
                                      </m:func>
                                    </m:e>
                                  </m:eqArr>
                                </m:e>
                                <m:e>
                                  <m:r>
                                    <a:rPr lang="ru-RU" i="0">
                                      <a:latin typeface="Cambria Math" panose="02040503050406030204" pitchFamily="18" charset="0"/>
                                    </a:rPr>
                                    <m:t>&amp;</m:t>
                                  </m:r>
                                  <m:sSub>
                                    <m:sSubPr>
                                      <m:ctrlPr>
                                        <a:rPr lang="ru-RU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i="1">
                                          <a:latin typeface="Cambria Math" panose="02040503050406030204" pitchFamily="18" charset="0"/>
                                        </a:rPr>
                                        <m:t>𝑀</m:t>
                                      </m:r>
                                    </m:e>
                                    <m:sub>
                                      <m:r>
                                        <a:rPr lang="ru-RU" i="1">
                                          <a:latin typeface="Cambria Math" panose="02040503050406030204" pitchFamily="18" charset="0"/>
                                        </a:rPr>
                                        <m:t>𝑑</m:t>
                                      </m:r>
                                    </m:sub>
                                  </m:sSub>
                                  <m:r>
                                    <a:rPr lang="ru-RU" i="0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sSub>
                                    <m:sSubPr>
                                      <m:ctrlPr>
                                        <a:rPr lang="ru-RU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i="1">
                                          <a:latin typeface="Cambria Math" panose="02040503050406030204" pitchFamily="18" charset="0"/>
                                        </a:rPr>
                                        <m:t>𝐶</m:t>
                                      </m:r>
                                    </m:e>
                                    <m:sub>
                                      <m:r>
                                        <a:rPr lang="ru-RU" i="1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ru-RU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ru-RU" i="1">
                                              <a:solidFill>
                                                <a:srgbClr val="836967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e>
                                        <m:sub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𝑎</m:t>
                                          </m:r>
                                        </m:sub>
                                      </m:sSub>
                                      <m:func>
                                        <m:funcPr>
                                          <m:ctrlP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uncPr>
                                        <m:fName>
                                          <m:r>
                                            <m:rPr>
                                              <m:sty m:val="p"/>
                                            </m:rPr>
                                            <a:rPr lang="ru-RU" i="0">
                                              <a:latin typeface="Cambria Math" panose="02040503050406030204" pitchFamily="18" charset="0"/>
                                            </a:rPr>
                                            <m:t>sin</m:t>
                                          </m:r>
                                        </m:fName>
                                        <m:e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𝜑</m:t>
                                          </m:r>
                                        </m:e>
                                      </m:func>
                                      <m:r>
                                        <a:rPr lang="ru-RU" i="0">
                                          <a:latin typeface="Cambria Math" panose="02040503050406030204" pitchFamily="18" charset="0"/>
                                        </a:rPr>
                                        <m:t>+ </m:t>
                                      </m:r>
                                      <m:sSub>
                                        <m:sSubPr>
                                          <m:ctrlPr>
                                            <a:rPr lang="ru-RU" i="1">
                                              <a:solidFill>
                                                <a:srgbClr val="836967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e>
                                        <m:sub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𝑏</m:t>
                                          </m:r>
                                        </m:sub>
                                      </m:sSub>
                                      <m:func>
                                        <m:funcPr>
                                          <m:ctrlP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uncPr>
                                        <m:fName>
                                          <m:r>
                                            <m:rPr>
                                              <m:sty m:val="p"/>
                                            </m:rPr>
                                            <a:rPr lang="ru-RU" i="0">
                                              <a:latin typeface="Cambria Math" panose="02040503050406030204" pitchFamily="18" charset="0"/>
                                            </a:rPr>
                                            <m:t>sin</m:t>
                                          </m:r>
                                        </m:fName>
                                        <m:e>
                                          <m:d>
                                            <m:dPr>
                                              <m:ctrlPr>
                                                <a:rPr lang="ru-RU" i="1">
                                                  <a:solidFill>
                                                    <a:srgbClr val="836967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ru-RU" i="1">
                                                  <a:latin typeface="Cambria Math" panose="02040503050406030204" pitchFamily="18" charset="0"/>
                                                </a:rPr>
                                                <m:t>𝜑</m:t>
                                              </m:r>
                                              <m:r>
                                                <a:rPr lang="ru-RU" i="0">
                                                  <a:latin typeface="Cambria Math" panose="02040503050406030204" pitchFamily="18" charset="0"/>
                                                </a:rPr>
                                                <m:t>−</m:t>
                                              </m:r>
                                              <m:f>
                                                <m:fPr>
                                                  <m:ctrlPr>
                                                    <a:rPr lang="ru-RU" i="1">
                                                      <a:solidFill>
                                                        <a:srgbClr val="836967"/>
                                                      </a:solidFill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fPr>
                                                <m:num>
                                                  <m:r>
                                                    <a:rPr lang="ru-RU" i="0">
                                                      <a:latin typeface="Cambria Math" panose="02040503050406030204" pitchFamily="18" charset="0"/>
                                                    </a:rPr>
                                                    <m:t>2</m:t>
                                                  </m:r>
                                                  <m:r>
                                                    <a:rPr lang="ru-RU" i="1">
                                                      <a:latin typeface="Cambria Math" panose="02040503050406030204" pitchFamily="18" charset="0"/>
                                                    </a:rPr>
                                                    <m:t>𝜋</m:t>
                                                  </m:r>
                                                </m:num>
                                                <m:den>
                                                  <m:r>
                                                    <a:rPr lang="ru-RU" i="0">
                                                      <a:latin typeface="Cambria Math" panose="02040503050406030204" pitchFamily="18" charset="0"/>
                                                    </a:rPr>
                                                    <m:t>3</m:t>
                                                  </m:r>
                                                </m:den>
                                              </m:f>
                                            </m:e>
                                          </m:d>
                                        </m:e>
                                      </m:func>
                                      <m:r>
                                        <a:rPr lang="ru-RU" i="0">
                                          <a:latin typeface="Cambria Math" panose="02040503050406030204" pitchFamily="18" charset="0"/>
                                        </a:rPr>
                                        <m:t>+</m:t>
                                      </m:r>
                                      <m:sSub>
                                        <m:sSubPr>
                                          <m:ctrlPr>
                                            <a:rPr lang="ru-RU" i="1">
                                              <a:solidFill>
                                                <a:srgbClr val="836967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e>
                                        <m:sub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𝑐</m:t>
                                          </m:r>
                                        </m:sub>
                                      </m:sSub>
                                      <m:func>
                                        <m:funcPr>
                                          <m:ctrlP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uncPr>
                                        <m:fName>
                                          <m:r>
                                            <m:rPr>
                                              <m:sty m:val="p"/>
                                            </m:rPr>
                                            <a:rPr lang="ru-RU" i="0">
                                              <a:latin typeface="Cambria Math" panose="02040503050406030204" pitchFamily="18" charset="0"/>
                                            </a:rPr>
                                            <m:t>sin</m:t>
                                          </m:r>
                                        </m:fName>
                                        <m:e>
                                          <m:d>
                                            <m:dPr>
                                              <m:ctrlPr>
                                                <a:rPr lang="ru-RU" i="1">
                                                  <a:solidFill>
                                                    <a:srgbClr val="836967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ru-RU" i="1">
                                                  <a:latin typeface="Cambria Math" panose="02040503050406030204" pitchFamily="18" charset="0"/>
                                                </a:rPr>
                                                <m:t>𝜑</m:t>
                                              </m:r>
                                              <m:r>
                                                <a:rPr lang="ru-RU" i="0">
                                                  <a:latin typeface="Cambria Math" panose="02040503050406030204" pitchFamily="18" charset="0"/>
                                                </a:rPr>
                                                <m:t>+</m:t>
                                              </m:r>
                                              <m:f>
                                                <m:fPr>
                                                  <m:ctrlPr>
                                                    <a:rPr lang="ru-RU" i="1">
                                                      <a:solidFill>
                                                        <a:srgbClr val="836967"/>
                                                      </a:solidFill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fPr>
                                                <m:num>
                                                  <m:r>
                                                    <a:rPr lang="ru-RU" i="0">
                                                      <a:latin typeface="Cambria Math" panose="02040503050406030204" pitchFamily="18" charset="0"/>
                                                    </a:rPr>
                                                    <m:t>2</m:t>
                                                  </m:r>
                                                  <m:r>
                                                    <a:rPr lang="ru-RU" i="1">
                                                      <a:latin typeface="Cambria Math" panose="02040503050406030204" pitchFamily="18" charset="0"/>
                                                    </a:rPr>
                                                    <m:t>𝜋</m:t>
                                                  </m:r>
                                                </m:num>
                                                <m:den>
                                                  <m:r>
                                                    <a:rPr lang="ru-RU" i="0">
                                                      <a:latin typeface="Cambria Math" panose="02040503050406030204" pitchFamily="18" charset="0"/>
                                                    </a:rPr>
                                                    <m:t>3</m:t>
                                                  </m:r>
                                                </m:den>
                                              </m:f>
                                            </m:e>
                                          </m:d>
                                        </m:e>
                                      </m:func>
                                    </m:e>
                                  </m:d>
                                </m:e>
                              </m:eqArr>
                            </m:e>
                            <m:e>
                              <m:r>
                                <a:rPr lang="ru-RU" i="0">
                                  <a:latin typeface="Cambria Math" panose="02040503050406030204" pitchFamily="18" charset="0"/>
                                </a:rPr>
                                <m:t>&amp;</m:t>
                              </m:r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𝐽</m:t>
                              </m:r>
                              <m:f>
                                <m:fPr>
                                  <m:ctrlPr>
                                    <a:rPr lang="ru-RU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p>
                                    <m:sSupPr>
                                      <m:ctrlPr>
                                        <a:rPr lang="ru-RU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ru-RU" i="1">
                                          <a:latin typeface="Cambria Math" panose="02040503050406030204" pitchFamily="18" charset="0"/>
                                        </a:rPr>
                                        <m:t>𝑑</m:t>
                                      </m:r>
                                    </m:e>
                                    <m:sup>
                                      <m:r>
                                        <a:rPr lang="ru-RU" i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𝜑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ru-RU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ru-RU" i="1">
                                          <a:latin typeface="Cambria Math" panose="02040503050406030204" pitchFamily="18" charset="0"/>
                                        </a:rPr>
                                        <m:t>𝑑</m:t>
                                      </m:r>
                                    </m:e>
                                    <m:sup>
                                      <m:r>
                                        <a:rPr lang="ru-RU" i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den>
                              </m:f>
                              <m:r>
                                <a:rPr lang="ru-RU" i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ru-RU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𝑀</m:t>
                                  </m:r>
                                </m:e>
                                <m:sub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sub>
                              </m:sSub>
                              <m:r>
                                <a:rPr lang="ru-RU" i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ru-RU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𝑀</m:t>
                                  </m:r>
                                </m:e>
                                <m:sub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  <m:e>
                              <m:r>
                                <a:rPr lang="ru-RU" i="0">
                                  <a:latin typeface="Cambria Math" panose="02040503050406030204" pitchFamily="18" charset="0"/>
                                </a:rPr>
                                <m:t>&amp;</m:t>
                              </m:r>
                              <m:sSub>
                                <m:sSubPr>
                                  <m:ctrlPr>
                                    <a:rPr lang="ru-RU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𝛼</m:t>
                                  </m:r>
                                </m:e>
                                <m:sub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sub>
                              </m:sSub>
                              <m:r>
                                <a:rPr lang="ru-RU" i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f>
                                <m:fPr>
                                  <m:ctrlPr>
                                    <a:rPr lang="ru-RU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num>
                                <m:den>
                                  <m:r>
                                    <a:rPr lang="ru-RU" i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𝜑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B1D1F6D-7304-4ADB-F378-BE4FB4BDA55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0687" y="1280161"/>
                <a:ext cx="5334491" cy="3804696"/>
              </a:xfrm>
              <a:prstGeom prst="rect">
                <a:avLst/>
              </a:prstGeom>
              <a:blipFill>
                <a:blip r:embed="rId4"/>
                <a:stretch>
                  <a:fillRect r="-800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E2A11CD-457F-1424-0EA8-160CC270BB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12562" y="762634"/>
            <a:ext cx="4664546" cy="5958841"/>
          </a:xfrm>
          <a:prstGeom prst="rect">
            <a:avLst/>
          </a:prstGeom>
        </p:spPr>
      </p:pic>
      <p:pic>
        <p:nvPicPr>
          <p:cNvPr id="3" name="кумс 9">
            <a:hlinkClick r:id="" action="ppaction://media"/>
            <a:extLst>
              <a:ext uri="{FF2B5EF4-FFF2-40B4-BE49-F238E27FC236}">
                <a16:creationId xmlns:a16="http://schemas.microsoft.com/office/drawing/2014/main" id="{DC868073-6E59-A499-5EC0-08137E84F8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892800" y="615315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799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67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2173</TotalTime>
  <Words>662</Words>
  <Application>Microsoft Office PowerPoint</Application>
  <PresentationFormat>Широкоэкранный</PresentationFormat>
  <Paragraphs>157</Paragraphs>
  <Slides>15</Slides>
  <Notes>0</Notes>
  <HiddenSlides>1</HiddenSlides>
  <MMClips>15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Cambria Math</vt:lpstr>
      <vt:lpstr>Times New Roman</vt:lpstr>
      <vt:lpstr>Тема Office</vt:lpstr>
      <vt:lpstr>ЦСАУ кресла-коляски с подъемным устройством</vt:lpstr>
      <vt:lpstr>Анализ статистических данных</vt:lpstr>
      <vt:lpstr>Типовые проблемы</vt:lpstr>
      <vt:lpstr>Существующие решения</vt:lpstr>
      <vt:lpstr>Сравнение существующих решений и их классификация</vt:lpstr>
      <vt:lpstr>Идея проекта</vt:lpstr>
      <vt:lpstr>Подбор электроприводов</vt:lpstr>
      <vt:lpstr>Интегрированный драйвер двигателя</vt:lpstr>
      <vt:lpstr>Математическое моделирование двигателя</vt:lpstr>
      <vt:lpstr>Настройка дискретного ПИД-регулятора и проверка на его устойчивость</vt:lpstr>
      <vt:lpstr>Функциональная схема устройства</vt:lpstr>
      <vt:lpstr>Подбор компонентов блока управления</vt:lpstr>
      <vt:lpstr>Основные подпрограммы алгоритма блока управления</vt:lpstr>
      <vt:lpstr>Алгоритм блока управления</vt:lpstr>
      <vt:lpstr>Заключение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Комплексная система управления движения инвалидной коляски </dc:title>
  <dc:creator>Дмитрий Калашников</dc:creator>
  <cp:lastModifiedBy>Дмитрий Калашников</cp:lastModifiedBy>
  <cp:revision>135</cp:revision>
  <dcterms:created xsi:type="dcterms:W3CDTF">2023-10-19T08:59:10Z</dcterms:created>
  <dcterms:modified xsi:type="dcterms:W3CDTF">2024-04-22T17:29:09Z</dcterms:modified>
</cp:coreProperties>
</file>

<file path=docProps/thumbnail.jpeg>
</file>